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60" r:id="rId3"/>
    <p:sldId id="284" r:id="rId4"/>
    <p:sldId id="304" r:id="rId5"/>
    <p:sldId id="292" r:id="rId6"/>
    <p:sldId id="301" r:id="rId7"/>
    <p:sldId id="257" r:id="rId8"/>
    <p:sldId id="258" r:id="rId9"/>
    <p:sldId id="291" r:id="rId10"/>
    <p:sldId id="259" r:id="rId11"/>
    <p:sldId id="263" r:id="rId12"/>
    <p:sldId id="264" r:id="rId13"/>
    <p:sldId id="287" r:id="rId14"/>
    <p:sldId id="306" r:id="rId15"/>
    <p:sldId id="307" r:id="rId16"/>
    <p:sldId id="285" r:id="rId17"/>
    <p:sldId id="286" r:id="rId18"/>
    <p:sldId id="267" r:id="rId19"/>
    <p:sldId id="288" r:id="rId20"/>
    <p:sldId id="268" r:id="rId21"/>
    <p:sldId id="269" r:id="rId22"/>
    <p:sldId id="289" r:id="rId23"/>
    <p:sldId id="273" r:id="rId24"/>
    <p:sldId id="274" r:id="rId25"/>
    <p:sldId id="275" r:id="rId26"/>
    <p:sldId id="303" r:id="rId27"/>
    <p:sldId id="305" r:id="rId28"/>
    <p:sldId id="261" r:id="rId29"/>
    <p:sldId id="265" r:id="rId30"/>
    <p:sldId id="280" r:id="rId31"/>
    <p:sldId id="271"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615" autoAdjust="0"/>
    <p:restoredTop sz="86402" autoAdjust="0"/>
  </p:normalViewPr>
  <p:slideViewPr>
    <p:cSldViewPr>
      <p:cViewPr varScale="1">
        <p:scale>
          <a:sx n="98" d="100"/>
          <a:sy n="98" d="100"/>
        </p:scale>
        <p:origin x="-2004" y="-90"/>
      </p:cViewPr>
      <p:guideLst>
        <p:guide orient="horz" pos="2160"/>
        <p:guide pos="2880"/>
      </p:guideLst>
    </p:cSldViewPr>
  </p:slideViewPr>
  <p:outlineViewPr>
    <p:cViewPr>
      <p:scale>
        <a:sx n="33" d="100"/>
        <a:sy n="33" d="100"/>
      </p:scale>
      <p:origin x="0" y="13998"/>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Brad\Documents\My%20Dropbox\FGCU\Caplan\Oil%20Reserves%20Data\Oil%20reserves%20and%20consumption%201980%20and%202005.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Documents%20and%20Settings\bhobbs\My%20Documents\RESEARCH\Bryan%20Caplan%20and%20teaching%20economics\Patent%20Patterns%20in%20the%20U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550" b="1" i="0" u="none" strike="noStrike" baseline="0">
                <a:solidFill>
                  <a:srgbClr val="000000"/>
                </a:solidFill>
                <a:latin typeface="Arial"/>
                <a:ea typeface="Arial"/>
                <a:cs typeface="Arial"/>
              </a:defRPr>
            </a:pPr>
            <a:r>
              <a:rPr lang="en-US" b="0">
                <a:latin typeface="+mj-lt"/>
              </a:rPr>
              <a:t>Estimated Years of Crude Oil Remaining:   </a:t>
            </a:r>
          </a:p>
          <a:p>
            <a:pPr>
              <a:defRPr sz="1550" b="1" i="0" u="none" strike="noStrike" baseline="0">
                <a:solidFill>
                  <a:srgbClr val="000000"/>
                </a:solidFill>
                <a:latin typeface="Arial"/>
                <a:ea typeface="Arial"/>
                <a:cs typeface="Arial"/>
              </a:defRPr>
            </a:pPr>
            <a:r>
              <a:rPr lang="en-US" b="0">
                <a:latin typeface="+mj-lt"/>
              </a:rPr>
              <a:t>World Proved Reserves/Annual World Petroleum Demand</a:t>
            </a:r>
            <a:br>
              <a:rPr lang="en-US" b="0">
                <a:latin typeface="+mj-lt"/>
              </a:rPr>
            </a:br>
            <a:endParaRPr lang="en-US" sz="1550" b="0" i="0" u="none" strike="noStrike" kern="1200" baseline="0">
              <a:solidFill>
                <a:srgbClr val="000000"/>
              </a:solidFill>
              <a:latin typeface="+mj-lt"/>
              <a:ea typeface="Arial"/>
              <a:cs typeface="Arial"/>
            </a:endParaRPr>
          </a:p>
        </c:rich>
      </c:tx>
      <c:layout>
        <c:manualLayout>
          <c:xMode val="edge"/>
          <c:yMode val="edge"/>
          <c:x val="0.19340659340659347"/>
          <c:y val="2.0100502512562821E-2"/>
        </c:manualLayout>
      </c:layout>
      <c:spPr>
        <a:noFill/>
        <a:ln w="25400">
          <a:noFill/>
        </a:ln>
      </c:spPr>
    </c:title>
    <c:plotArea>
      <c:layout>
        <c:manualLayout>
          <c:layoutTarget val="inner"/>
          <c:xMode val="edge"/>
          <c:yMode val="edge"/>
          <c:x val="7.4725274725274751E-2"/>
          <c:y val="0.14907872696817417"/>
          <c:w val="0.9142857142857147"/>
          <c:h val="0.72529313232830961"/>
        </c:manualLayout>
      </c:layout>
      <c:barChart>
        <c:barDir val="col"/>
        <c:grouping val="clustered"/>
        <c:ser>
          <c:idx val="0"/>
          <c:order val="0"/>
          <c:spPr>
            <a:solidFill>
              <a:schemeClr val="tx1"/>
            </a:solidFill>
          </c:spPr>
          <c:dLbls>
            <c:numFmt formatCode="#,##0.0" sourceLinked="0"/>
            <c:txPr>
              <a:bodyPr rot="-3600000" vert="horz"/>
              <a:lstStyle/>
              <a:p>
                <a:pPr>
                  <a:defRPr/>
                </a:pPr>
                <a:endParaRPr lang="en-US"/>
              </a:p>
            </c:txPr>
            <c:dLblPos val="outEnd"/>
            <c:showVal val="1"/>
          </c:dLbls>
          <c:cat>
            <c:numRef>
              <c:f>'T46'!$Q$19:$Q$47</c:f>
              <c:numCache>
                <c:formatCode>General</c:formatCode>
                <c:ptCount val="29"/>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numCache>
            </c:numRef>
          </c:cat>
          <c:val>
            <c:numRef>
              <c:f>'T46'!$P$19:$P$47</c:f>
              <c:numCache>
                <c:formatCode>_(* #,##0.00_);_(* \(#,##0.00\);_(* "-"??_);_(@_)</c:formatCode>
                <c:ptCount val="29"/>
                <c:pt idx="0">
                  <c:v>27.99634809496191</c:v>
                </c:pt>
                <c:pt idx="1">
                  <c:v>29.306014313429987</c:v>
                </c:pt>
                <c:pt idx="2">
                  <c:v>30.843283224465967</c:v>
                </c:pt>
                <c:pt idx="3">
                  <c:v>31.149130948796287</c:v>
                </c:pt>
                <c:pt idx="4">
                  <c:v>30.641586703539485</c:v>
                </c:pt>
                <c:pt idx="5">
                  <c:v>31.909569401188694</c:v>
                </c:pt>
                <c:pt idx="6">
                  <c:v>31.051639455878249</c:v>
                </c:pt>
                <c:pt idx="7">
                  <c:v>30.386068992186637</c:v>
                </c:pt>
                <c:pt idx="8">
                  <c:v>37.505333715428719</c:v>
                </c:pt>
                <c:pt idx="9">
                  <c:v>37.638298133839868</c:v>
                </c:pt>
                <c:pt idx="10">
                  <c:v>41.174510067731902</c:v>
                </c:pt>
                <c:pt idx="11">
                  <c:v>40.681820537684239</c:v>
                </c:pt>
                <c:pt idx="12">
                  <c:v>40.169763717961764</c:v>
                </c:pt>
                <c:pt idx="13">
                  <c:v>40.369360219253799</c:v>
                </c:pt>
                <c:pt idx="14">
                  <c:v>39.685030290394465</c:v>
                </c:pt>
                <c:pt idx="15">
                  <c:v>39.036165803548279</c:v>
                </c:pt>
                <c:pt idx="16">
                  <c:v>38.508210813202155</c:v>
                </c:pt>
                <c:pt idx="17">
                  <c:v>38.001084010831924</c:v>
                </c:pt>
                <c:pt idx="18">
                  <c:v>37.732637444823332</c:v>
                </c:pt>
                <c:pt idx="19">
                  <c:v>37.348480967557677</c:v>
                </c:pt>
                <c:pt idx="20">
                  <c:v>36.299594793115212</c:v>
                </c:pt>
                <c:pt idx="21">
                  <c:v>36.360826857959395</c:v>
                </c:pt>
                <c:pt idx="22">
                  <c:v>36.192083032217191</c:v>
                </c:pt>
                <c:pt idx="23">
                  <c:v>41.711160430577237</c:v>
                </c:pt>
                <c:pt idx="24">
                  <c:v>42.032385417353758</c:v>
                </c:pt>
                <c:pt idx="25">
                  <c:v>41.638768932987112</c:v>
                </c:pt>
                <c:pt idx="26">
                  <c:v>41.575350435707115</c:v>
                </c:pt>
                <c:pt idx="27">
                  <c:v>41.877860042688475</c:v>
                </c:pt>
                <c:pt idx="28">
                  <c:v>42.558168803065882</c:v>
                </c:pt>
              </c:numCache>
            </c:numRef>
          </c:val>
        </c:ser>
        <c:axId val="63890560"/>
        <c:axId val="63892096"/>
      </c:barChart>
      <c:catAx>
        <c:axId val="63890560"/>
        <c:scaling>
          <c:orientation val="minMax"/>
        </c:scaling>
        <c:axPos val="b"/>
        <c:numFmt formatCode="General" sourceLinked="1"/>
        <c:tickLblPos val="nextTo"/>
        <c:spPr>
          <a:ln w="3175">
            <a:solidFill>
              <a:srgbClr val="000000"/>
            </a:solidFill>
            <a:prstDash val="solid"/>
          </a:ln>
        </c:spPr>
        <c:txPr>
          <a:bodyPr rot="-2700000" vert="horz"/>
          <a:lstStyle/>
          <a:p>
            <a:pPr>
              <a:defRPr sz="1350" b="0" i="0" u="none" strike="noStrike" baseline="0">
                <a:solidFill>
                  <a:srgbClr val="000000"/>
                </a:solidFill>
                <a:latin typeface="+mj-lt"/>
                <a:ea typeface="Arial"/>
                <a:cs typeface="Arial"/>
              </a:defRPr>
            </a:pPr>
            <a:endParaRPr lang="en-US"/>
          </a:p>
        </c:txPr>
        <c:crossAx val="63892096"/>
        <c:crosses val="autoZero"/>
        <c:auto val="1"/>
        <c:lblAlgn val="ctr"/>
        <c:lblOffset val="100"/>
        <c:tickLblSkip val="1"/>
        <c:tickMarkSkip val="1"/>
      </c:catAx>
      <c:valAx>
        <c:axId val="63892096"/>
        <c:scaling>
          <c:orientation val="minMax"/>
        </c:scaling>
        <c:axPos val="l"/>
        <c:majorGridlines>
          <c:spPr>
            <a:ln w="3175">
              <a:solidFill>
                <a:srgbClr val="000000"/>
              </a:solidFill>
              <a:prstDash val="solid"/>
            </a:ln>
          </c:spPr>
        </c:majorGridlines>
        <c:numFmt formatCode="_(* #,##0_);_(* \(#,##0\);_(* &quot;-&quot;_);_(@_)" sourceLinked="0"/>
        <c:tickLblPos val="nextTo"/>
        <c:spPr>
          <a:ln w="3175">
            <a:solidFill>
              <a:srgbClr val="000000"/>
            </a:solidFill>
            <a:prstDash val="solid"/>
          </a:ln>
        </c:spPr>
        <c:txPr>
          <a:bodyPr rot="0" vert="horz"/>
          <a:lstStyle/>
          <a:p>
            <a:pPr>
              <a:defRPr sz="1550" b="0" i="0" u="none" strike="noStrike" baseline="0">
                <a:solidFill>
                  <a:srgbClr val="000000"/>
                </a:solidFill>
                <a:latin typeface="+mj-lt"/>
                <a:ea typeface="Arial"/>
                <a:cs typeface="Arial"/>
              </a:defRPr>
            </a:pPr>
            <a:endParaRPr lang="en-US"/>
          </a:p>
        </c:txPr>
        <c:crossAx val="63890560"/>
        <c:crosses val="autoZero"/>
        <c:crossBetween val="between"/>
      </c:valAx>
      <c:spPr>
        <a:noFill/>
        <a:ln w="12700">
          <a:solidFill>
            <a:srgbClr val="808080"/>
          </a:solidFill>
          <a:prstDash val="solid"/>
        </a:ln>
      </c:spPr>
    </c:plotArea>
    <c:plotVisOnly val="1"/>
    <c:dispBlanksAs val="gap"/>
  </c:chart>
  <c:spPr>
    <a:noFill/>
    <a:ln w="9525">
      <a:noFill/>
    </a:ln>
  </c:spPr>
  <c:txPr>
    <a:bodyPr/>
    <a:lstStyle/>
    <a:p>
      <a:pPr>
        <a:defRPr sz="975" b="0" i="0" u="none" strike="noStrike" baseline="0">
          <a:solidFill>
            <a:srgbClr val="000000"/>
          </a:solidFill>
          <a:latin typeface="Arial"/>
          <a:ea typeface="Arial"/>
          <a:cs typeface="Arial"/>
        </a:defRPr>
      </a:pPr>
      <a:endParaRPr lang="en-US"/>
    </a:p>
  </c:txPr>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dirty="0"/>
              <a:t>Total Number of </a:t>
            </a:r>
            <a:r>
              <a:rPr lang="en-US" dirty="0" smtClean="0"/>
              <a:t>Patents</a:t>
            </a:r>
            <a:r>
              <a:rPr lang="en-US" baseline="0" dirty="0"/>
              <a:t> </a:t>
            </a:r>
            <a:r>
              <a:rPr lang="en-US" baseline="0" dirty="0" smtClean="0"/>
              <a:t>in </a:t>
            </a:r>
            <a:r>
              <a:rPr lang="en-US" baseline="0" dirty="0"/>
              <a:t>the U.S</a:t>
            </a:r>
            <a:r>
              <a:rPr lang="en-US" baseline="0" dirty="0" smtClean="0"/>
              <a:t>. by Year</a:t>
            </a:r>
            <a:endParaRPr lang="en-US" baseline="0" dirty="0"/>
          </a:p>
          <a:p>
            <a:pPr>
              <a:defRPr/>
            </a:pPr>
            <a:r>
              <a:rPr lang="en-US" baseline="0" dirty="0"/>
              <a:t>1790 - present</a:t>
            </a:r>
            <a:endParaRPr lang="en-US" dirty="0"/>
          </a:p>
        </c:rich>
      </c:tx>
    </c:title>
    <c:plotArea>
      <c:layout/>
      <c:lineChart>
        <c:grouping val="stacked"/>
        <c:ser>
          <c:idx val="1"/>
          <c:order val="0"/>
          <c:tx>
            <c:strRef>
              <c:f>Sheet1!$L$1</c:f>
              <c:strCache>
                <c:ptCount val="1"/>
                <c:pt idx="0">
                  <c:v>Sum of Patents</c:v>
                </c:pt>
              </c:strCache>
            </c:strRef>
          </c:tx>
          <c:marker>
            <c:symbol val="none"/>
          </c:marker>
          <c:cat>
            <c:strRef>
              <c:f>Sheet1!$K$2:$K$220</c:f>
              <c:strCache>
                <c:ptCount val="219"/>
                <c:pt idx="0">
                  <c:v>1790</c:v>
                </c:pt>
                <c:pt idx="1">
                  <c:v>1791</c:v>
                </c:pt>
                <c:pt idx="2">
                  <c:v>1792</c:v>
                </c:pt>
                <c:pt idx="3">
                  <c:v>1793</c:v>
                </c:pt>
                <c:pt idx="4">
                  <c:v>1794</c:v>
                </c:pt>
                <c:pt idx="5">
                  <c:v>1795</c:v>
                </c:pt>
                <c:pt idx="6">
                  <c:v>1796</c:v>
                </c:pt>
                <c:pt idx="7">
                  <c:v>1797</c:v>
                </c:pt>
                <c:pt idx="8">
                  <c:v>1798</c:v>
                </c:pt>
                <c:pt idx="9">
                  <c:v>1799</c:v>
                </c:pt>
                <c:pt idx="10">
                  <c:v>1800</c:v>
                </c:pt>
                <c:pt idx="11">
                  <c:v>1801</c:v>
                </c:pt>
                <c:pt idx="12">
                  <c:v>1802</c:v>
                </c:pt>
                <c:pt idx="13">
                  <c:v>1803</c:v>
                </c:pt>
                <c:pt idx="14">
                  <c:v>1804</c:v>
                </c:pt>
                <c:pt idx="15">
                  <c:v>1805</c:v>
                </c:pt>
                <c:pt idx="16">
                  <c:v>1806</c:v>
                </c:pt>
                <c:pt idx="17">
                  <c:v>1807</c:v>
                </c:pt>
                <c:pt idx="18">
                  <c:v>1808</c:v>
                </c:pt>
                <c:pt idx="19">
                  <c:v>1809</c:v>
                </c:pt>
                <c:pt idx="20">
                  <c:v>1810</c:v>
                </c:pt>
                <c:pt idx="21">
                  <c:v>1811</c:v>
                </c:pt>
                <c:pt idx="22">
                  <c:v>1812</c:v>
                </c:pt>
                <c:pt idx="23">
                  <c:v>1813</c:v>
                </c:pt>
                <c:pt idx="24">
                  <c:v>1814</c:v>
                </c:pt>
                <c:pt idx="25">
                  <c:v>1815</c:v>
                </c:pt>
                <c:pt idx="26">
                  <c:v>1816</c:v>
                </c:pt>
                <c:pt idx="27">
                  <c:v>1817</c:v>
                </c:pt>
                <c:pt idx="28">
                  <c:v>1818</c:v>
                </c:pt>
                <c:pt idx="29">
                  <c:v>1819</c:v>
                </c:pt>
                <c:pt idx="30">
                  <c:v>1820</c:v>
                </c:pt>
                <c:pt idx="31">
                  <c:v>1821</c:v>
                </c:pt>
                <c:pt idx="32">
                  <c:v>1822</c:v>
                </c:pt>
                <c:pt idx="33">
                  <c:v>1823</c:v>
                </c:pt>
                <c:pt idx="34">
                  <c:v>1824</c:v>
                </c:pt>
                <c:pt idx="35">
                  <c:v>1825</c:v>
                </c:pt>
                <c:pt idx="36">
                  <c:v>1826</c:v>
                </c:pt>
                <c:pt idx="37">
                  <c:v>1827</c:v>
                </c:pt>
                <c:pt idx="38">
                  <c:v>1828</c:v>
                </c:pt>
                <c:pt idx="39">
                  <c:v>1829</c:v>
                </c:pt>
                <c:pt idx="40">
                  <c:v>1830</c:v>
                </c:pt>
                <c:pt idx="41">
                  <c:v>1831</c:v>
                </c:pt>
                <c:pt idx="42">
                  <c:v>1832</c:v>
                </c:pt>
                <c:pt idx="43">
                  <c:v>1833</c:v>
                </c:pt>
                <c:pt idx="44">
                  <c:v>1834</c:v>
                </c:pt>
                <c:pt idx="45">
                  <c:v>1835</c:v>
                </c:pt>
                <c:pt idx="46">
                  <c:v>1836 (c)</c:v>
                </c:pt>
                <c:pt idx="47">
                  <c:v>1837</c:v>
                </c:pt>
                <c:pt idx="48">
                  <c:v>1838</c:v>
                </c:pt>
                <c:pt idx="49">
                  <c:v>1839</c:v>
                </c:pt>
                <c:pt idx="50">
                  <c:v>1840</c:v>
                </c:pt>
                <c:pt idx="51">
                  <c:v>1841</c:v>
                </c:pt>
                <c:pt idx="52">
                  <c:v>1842</c:v>
                </c:pt>
                <c:pt idx="53">
                  <c:v>1843</c:v>
                </c:pt>
                <c:pt idx="54">
                  <c:v>1844</c:v>
                </c:pt>
                <c:pt idx="55">
                  <c:v>1845</c:v>
                </c:pt>
                <c:pt idx="56">
                  <c:v>1846</c:v>
                </c:pt>
                <c:pt idx="57">
                  <c:v>1847</c:v>
                </c:pt>
                <c:pt idx="58">
                  <c:v>1848</c:v>
                </c:pt>
                <c:pt idx="59">
                  <c:v>1849</c:v>
                </c:pt>
                <c:pt idx="60">
                  <c:v>1850</c:v>
                </c:pt>
                <c:pt idx="61">
                  <c:v>1851</c:v>
                </c:pt>
                <c:pt idx="62">
                  <c:v>1852</c:v>
                </c:pt>
                <c:pt idx="63">
                  <c:v>1853</c:v>
                </c:pt>
                <c:pt idx="64">
                  <c:v>1854</c:v>
                </c:pt>
                <c:pt idx="65">
                  <c:v>1855</c:v>
                </c:pt>
                <c:pt idx="66">
                  <c:v>1856</c:v>
                </c:pt>
                <c:pt idx="67">
                  <c:v>1857</c:v>
                </c:pt>
                <c:pt idx="68">
                  <c:v>1858</c:v>
                </c:pt>
                <c:pt idx="69">
                  <c:v>1859</c:v>
                </c:pt>
                <c:pt idx="70">
                  <c:v>1860</c:v>
                </c:pt>
                <c:pt idx="71">
                  <c:v>1861</c:v>
                </c:pt>
                <c:pt idx="72">
                  <c:v>1862</c:v>
                </c:pt>
                <c:pt idx="73">
                  <c:v>1863</c:v>
                </c:pt>
                <c:pt idx="74">
                  <c:v>1864</c:v>
                </c:pt>
                <c:pt idx="75">
                  <c:v>1865</c:v>
                </c:pt>
                <c:pt idx="76">
                  <c:v>1866</c:v>
                </c:pt>
                <c:pt idx="77">
                  <c:v>1867</c:v>
                </c:pt>
                <c:pt idx="78">
                  <c:v>1868</c:v>
                </c:pt>
                <c:pt idx="79">
                  <c:v>1869</c:v>
                </c:pt>
                <c:pt idx="80">
                  <c:v>1870</c:v>
                </c:pt>
                <c:pt idx="81">
                  <c:v>1871</c:v>
                </c:pt>
                <c:pt idx="82">
                  <c:v>1872</c:v>
                </c:pt>
                <c:pt idx="83">
                  <c:v>1873</c:v>
                </c:pt>
                <c:pt idx="84">
                  <c:v>1874</c:v>
                </c:pt>
                <c:pt idx="85">
                  <c:v>1875</c:v>
                </c:pt>
                <c:pt idx="86">
                  <c:v>1876</c:v>
                </c:pt>
                <c:pt idx="87">
                  <c:v>1877</c:v>
                </c:pt>
                <c:pt idx="88">
                  <c:v>1878</c:v>
                </c:pt>
                <c:pt idx="89">
                  <c:v>1879</c:v>
                </c:pt>
                <c:pt idx="90">
                  <c:v>1880</c:v>
                </c:pt>
                <c:pt idx="91">
                  <c:v>1881</c:v>
                </c:pt>
                <c:pt idx="92">
                  <c:v>1882</c:v>
                </c:pt>
                <c:pt idx="93">
                  <c:v>1883</c:v>
                </c:pt>
                <c:pt idx="94">
                  <c:v>1884</c:v>
                </c:pt>
                <c:pt idx="95">
                  <c:v>1885</c:v>
                </c:pt>
                <c:pt idx="96">
                  <c:v>1886</c:v>
                </c:pt>
                <c:pt idx="97">
                  <c:v>1887</c:v>
                </c:pt>
                <c:pt idx="98">
                  <c:v>1888</c:v>
                </c:pt>
                <c:pt idx="99">
                  <c:v>1889</c:v>
                </c:pt>
                <c:pt idx="100">
                  <c:v>1890</c:v>
                </c:pt>
                <c:pt idx="101">
                  <c:v>1891</c:v>
                </c:pt>
                <c:pt idx="102">
                  <c:v>1892</c:v>
                </c:pt>
                <c:pt idx="103">
                  <c:v>1893</c:v>
                </c:pt>
                <c:pt idx="104">
                  <c:v>1894</c:v>
                </c:pt>
                <c:pt idx="105">
                  <c:v>1895</c:v>
                </c:pt>
                <c:pt idx="106">
                  <c:v>1896</c:v>
                </c:pt>
                <c:pt idx="107">
                  <c:v>1897</c:v>
                </c:pt>
                <c:pt idx="108">
                  <c:v>1898</c:v>
                </c:pt>
                <c:pt idx="109">
                  <c:v>1899</c:v>
                </c:pt>
                <c:pt idx="110">
                  <c:v>1900</c:v>
                </c:pt>
                <c:pt idx="111">
                  <c:v>1901</c:v>
                </c:pt>
                <c:pt idx="112">
                  <c:v>1902</c:v>
                </c:pt>
                <c:pt idx="113">
                  <c:v>1903</c:v>
                </c:pt>
                <c:pt idx="114">
                  <c:v>1904</c:v>
                </c:pt>
                <c:pt idx="115">
                  <c:v>1905</c:v>
                </c:pt>
                <c:pt idx="116">
                  <c:v>1906</c:v>
                </c:pt>
                <c:pt idx="117">
                  <c:v>1907</c:v>
                </c:pt>
                <c:pt idx="118">
                  <c:v>1908</c:v>
                </c:pt>
                <c:pt idx="119">
                  <c:v>1909</c:v>
                </c:pt>
                <c:pt idx="120">
                  <c:v>1910</c:v>
                </c:pt>
                <c:pt idx="121">
                  <c:v>1911</c:v>
                </c:pt>
                <c:pt idx="122">
                  <c:v>1912</c:v>
                </c:pt>
                <c:pt idx="123">
                  <c:v>1913</c:v>
                </c:pt>
                <c:pt idx="124">
                  <c:v>1914</c:v>
                </c:pt>
                <c:pt idx="125">
                  <c:v>1915</c:v>
                </c:pt>
                <c:pt idx="126">
                  <c:v>1916</c:v>
                </c:pt>
                <c:pt idx="127">
                  <c:v>1917</c:v>
                </c:pt>
                <c:pt idx="128">
                  <c:v>1918</c:v>
                </c:pt>
                <c:pt idx="129">
                  <c:v>1919</c:v>
                </c:pt>
                <c:pt idx="130">
                  <c:v>1920</c:v>
                </c:pt>
                <c:pt idx="131">
                  <c:v>1921</c:v>
                </c:pt>
                <c:pt idx="132">
                  <c:v>1922</c:v>
                </c:pt>
                <c:pt idx="133">
                  <c:v>1923</c:v>
                </c:pt>
                <c:pt idx="134">
                  <c:v>1924</c:v>
                </c:pt>
                <c:pt idx="135">
                  <c:v>1925</c:v>
                </c:pt>
                <c:pt idx="136">
                  <c:v>1926</c:v>
                </c:pt>
                <c:pt idx="137">
                  <c:v>1927</c:v>
                </c:pt>
                <c:pt idx="138">
                  <c:v>1928</c:v>
                </c:pt>
                <c:pt idx="139">
                  <c:v>1929</c:v>
                </c:pt>
                <c:pt idx="140">
                  <c:v>1930</c:v>
                </c:pt>
                <c:pt idx="141">
                  <c:v>1931</c:v>
                </c:pt>
                <c:pt idx="142">
                  <c:v>1932</c:v>
                </c:pt>
                <c:pt idx="143">
                  <c:v>1933</c:v>
                </c:pt>
                <c:pt idx="144">
                  <c:v>1934</c:v>
                </c:pt>
                <c:pt idx="145">
                  <c:v>1935</c:v>
                </c:pt>
                <c:pt idx="146">
                  <c:v>1936</c:v>
                </c:pt>
                <c:pt idx="147">
                  <c:v>1937</c:v>
                </c:pt>
                <c:pt idx="148">
                  <c:v>1938</c:v>
                </c:pt>
                <c:pt idx="149">
                  <c:v>1939</c:v>
                </c:pt>
                <c:pt idx="150">
                  <c:v>1940</c:v>
                </c:pt>
                <c:pt idx="151">
                  <c:v>1941</c:v>
                </c:pt>
                <c:pt idx="152">
                  <c:v>1942</c:v>
                </c:pt>
                <c:pt idx="153">
                  <c:v>1943</c:v>
                </c:pt>
                <c:pt idx="154">
                  <c:v>1944</c:v>
                </c:pt>
                <c:pt idx="155">
                  <c:v>1945</c:v>
                </c:pt>
                <c:pt idx="156">
                  <c:v>1946</c:v>
                </c:pt>
                <c:pt idx="157">
                  <c:v>1947</c:v>
                </c:pt>
                <c:pt idx="158">
                  <c:v>1948</c:v>
                </c:pt>
                <c:pt idx="159">
                  <c:v>1949</c:v>
                </c:pt>
                <c:pt idx="160">
                  <c:v>1950</c:v>
                </c:pt>
                <c:pt idx="161">
                  <c:v>1951</c:v>
                </c:pt>
                <c:pt idx="162">
                  <c:v>1952</c:v>
                </c:pt>
                <c:pt idx="163">
                  <c:v>1953</c:v>
                </c:pt>
                <c:pt idx="164">
                  <c:v>1954</c:v>
                </c:pt>
                <c:pt idx="165">
                  <c:v>1955</c:v>
                </c:pt>
                <c:pt idx="166">
                  <c:v>1956</c:v>
                </c:pt>
                <c:pt idx="167">
                  <c:v>1957</c:v>
                </c:pt>
                <c:pt idx="168">
                  <c:v>1958</c:v>
                </c:pt>
                <c:pt idx="169">
                  <c:v>1959</c:v>
                </c:pt>
                <c:pt idx="170">
                  <c:v>1960</c:v>
                </c:pt>
                <c:pt idx="171">
                  <c:v>1961</c:v>
                </c:pt>
                <c:pt idx="172">
                  <c:v>1962</c:v>
                </c:pt>
                <c:pt idx="173">
                  <c:v>1963</c:v>
                </c:pt>
                <c:pt idx="174">
                  <c:v>1964</c:v>
                </c:pt>
                <c:pt idx="175">
                  <c:v>1965</c:v>
                </c:pt>
                <c:pt idx="176">
                  <c:v>1966</c:v>
                </c:pt>
                <c:pt idx="177">
                  <c:v>1967</c:v>
                </c:pt>
                <c:pt idx="178">
                  <c:v>1968</c:v>
                </c:pt>
                <c:pt idx="179">
                  <c:v>1969</c:v>
                </c:pt>
                <c:pt idx="180">
                  <c:v>1970</c:v>
                </c:pt>
                <c:pt idx="181">
                  <c:v>1971</c:v>
                </c:pt>
                <c:pt idx="182">
                  <c:v>1972</c:v>
                </c:pt>
                <c:pt idx="183">
                  <c:v>1973</c:v>
                </c:pt>
                <c:pt idx="184">
                  <c:v>1974</c:v>
                </c:pt>
                <c:pt idx="185">
                  <c:v>1975</c:v>
                </c:pt>
                <c:pt idx="186">
                  <c:v>1976</c:v>
                </c:pt>
                <c:pt idx="187">
                  <c:v>1977</c:v>
                </c:pt>
                <c:pt idx="188">
                  <c:v>1978</c:v>
                </c:pt>
                <c:pt idx="189">
                  <c:v>1979</c:v>
                </c:pt>
                <c:pt idx="190">
                  <c:v>1980</c:v>
                </c:pt>
                <c:pt idx="191">
                  <c:v>1981</c:v>
                </c:pt>
                <c:pt idx="192">
                  <c:v>1982</c:v>
                </c:pt>
                <c:pt idx="193">
                  <c:v>1983</c:v>
                </c:pt>
                <c:pt idx="194">
                  <c:v>1984</c:v>
                </c:pt>
                <c:pt idx="195">
                  <c:v>1985</c:v>
                </c:pt>
                <c:pt idx="196">
                  <c:v>1986</c:v>
                </c:pt>
                <c:pt idx="197">
                  <c:v>1987</c:v>
                </c:pt>
                <c:pt idx="198">
                  <c:v>1988</c:v>
                </c:pt>
                <c:pt idx="199">
                  <c:v>1989</c:v>
                </c:pt>
                <c:pt idx="200">
                  <c:v>1990</c:v>
                </c:pt>
                <c:pt idx="201">
                  <c:v>1991</c:v>
                </c:pt>
                <c:pt idx="202">
                  <c:v>1992</c:v>
                </c:pt>
                <c:pt idx="203">
                  <c:v>1993</c:v>
                </c:pt>
                <c:pt idx="204">
                  <c:v>1994</c:v>
                </c:pt>
                <c:pt idx="205">
                  <c:v>1995</c:v>
                </c:pt>
                <c:pt idx="206">
                  <c:v>1996</c:v>
                </c:pt>
                <c:pt idx="207">
                  <c:v>1997</c:v>
                </c:pt>
                <c:pt idx="208">
                  <c:v>1998</c:v>
                </c:pt>
                <c:pt idx="209">
                  <c:v>1999</c:v>
                </c:pt>
                <c:pt idx="210">
                  <c:v>2000</c:v>
                </c:pt>
                <c:pt idx="211">
                  <c:v>2001</c:v>
                </c:pt>
                <c:pt idx="212">
                  <c:v>2002</c:v>
                </c:pt>
                <c:pt idx="213">
                  <c:v>2003</c:v>
                </c:pt>
                <c:pt idx="214">
                  <c:v>2004</c:v>
                </c:pt>
                <c:pt idx="215">
                  <c:v>2005</c:v>
                </c:pt>
                <c:pt idx="216">
                  <c:v>2006</c:v>
                </c:pt>
                <c:pt idx="217">
                  <c:v>2007</c:v>
                </c:pt>
                <c:pt idx="218">
                  <c:v>2008</c:v>
                </c:pt>
              </c:strCache>
            </c:strRef>
          </c:cat>
          <c:val>
            <c:numRef>
              <c:f>Sheet1!$L$2:$L$220</c:f>
              <c:numCache>
                <c:formatCode>General</c:formatCode>
                <c:ptCount val="219"/>
                <c:pt idx="0">
                  <c:v>3</c:v>
                </c:pt>
                <c:pt idx="1">
                  <c:v>33</c:v>
                </c:pt>
                <c:pt idx="2">
                  <c:v>11</c:v>
                </c:pt>
                <c:pt idx="3">
                  <c:v>20</c:v>
                </c:pt>
                <c:pt idx="4">
                  <c:v>22</c:v>
                </c:pt>
                <c:pt idx="5">
                  <c:v>12</c:v>
                </c:pt>
                <c:pt idx="6">
                  <c:v>44</c:v>
                </c:pt>
                <c:pt idx="7">
                  <c:v>51</c:v>
                </c:pt>
                <c:pt idx="8">
                  <c:v>28</c:v>
                </c:pt>
                <c:pt idx="9">
                  <c:v>44</c:v>
                </c:pt>
                <c:pt idx="10">
                  <c:v>41</c:v>
                </c:pt>
                <c:pt idx="11">
                  <c:v>44</c:v>
                </c:pt>
                <c:pt idx="12">
                  <c:v>65</c:v>
                </c:pt>
                <c:pt idx="13">
                  <c:v>97</c:v>
                </c:pt>
                <c:pt idx="14">
                  <c:v>84</c:v>
                </c:pt>
                <c:pt idx="15">
                  <c:v>57</c:v>
                </c:pt>
                <c:pt idx="16">
                  <c:v>63</c:v>
                </c:pt>
                <c:pt idx="17">
                  <c:v>99</c:v>
                </c:pt>
                <c:pt idx="18">
                  <c:v>158</c:v>
                </c:pt>
                <c:pt idx="19">
                  <c:v>203</c:v>
                </c:pt>
                <c:pt idx="20">
                  <c:v>223</c:v>
                </c:pt>
                <c:pt idx="21">
                  <c:v>215</c:v>
                </c:pt>
                <c:pt idx="22">
                  <c:v>238</c:v>
                </c:pt>
                <c:pt idx="23">
                  <c:v>181</c:v>
                </c:pt>
                <c:pt idx="24">
                  <c:v>210</c:v>
                </c:pt>
                <c:pt idx="25">
                  <c:v>173</c:v>
                </c:pt>
                <c:pt idx="26">
                  <c:v>206</c:v>
                </c:pt>
                <c:pt idx="27">
                  <c:v>174</c:v>
                </c:pt>
                <c:pt idx="28">
                  <c:v>222</c:v>
                </c:pt>
                <c:pt idx="29">
                  <c:v>156</c:v>
                </c:pt>
                <c:pt idx="30">
                  <c:v>155</c:v>
                </c:pt>
                <c:pt idx="31">
                  <c:v>168</c:v>
                </c:pt>
                <c:pt idx="32">
                  <c:v>200</c:v>
                </c:pt>
                <c:pt idx="33">
                  <c:v>173</c:v>
                </c:pt>
                <c:pt idx="34">
                  <c:v>228</c:v>
                </c:pt>
                <c:pt idx="35">
                  <c:v>304</c:v>
                </c:pt>
                <c:pt idx="36">
                  <c:v>323</c:v>
                </c:pt>
                <c:pt idx="37">
                  <c:v>331</c:v>
                </c:pt>
                <c:pt idx="38">
                  <c:v>368</c:v>
                </c:pt>
                <c:pt idx="39">
                  <c:v>447</c:v>
                </c:pt>
                <c:pt idx="40">
                  <c:v>544</c:v>
                </c:pt>
                <c:pt idx="41">
                  <c:v>573</c:v>
                </c:pt>
                <c:pt idx="42">
                  <c:v>474</c:v>
                </c:pt>
                <c:pt idx="43">
                  <c:v>586</c:v>
                </c:pt>
                <c:pt idx="44">
                  <c:v>630</c:v>
                </c:pt>
                <c:pt idx="45">
                  <c:v>752</c:v>
                </c:pt>
                <c:pt idx="46">
                  <c:v>710</c:v>
                </c:pt>
                <c:pt idx="47">
                  <c:v>443</c:v>
                </c:pt>
                <c:pt idx="48">
                  <c:v>532</c:v>
                </c:pt>
                <c:pt idx="49">
                  <c:v>414</c:v>
                </c:pt>
                <c:pt idx="50">
                  <c:v>1212</c:v>
                </c:pt>
                <c:pt idx="51">
                  <c:v>1358</c:v>
                </c:pt>
                <c:pt idx="52">
                  <c:v>1260</c:v>
                </c:pt>
                <c:pt idx="53">
                  <c:v>1335</c:v>
                </c:pt>
                <c:pt idx="54">
                  <c:v>1555</c:v>
                </c:pt>
                <c:pt idx="55">
                  <c:v>1750</c:v>
                </c:pt>
                <c:pt idx="56">
                  <c:v>1916</c:v>
                </c:pt>
                <c:pt idx="57">
                  <c:v>2107</c:v>
                </c:pt>
                <c:pt idx="58">
                  <c:v>2272</c:v>
                </c:pt>
                <c:pt idx="59">
                  <c:v>3009</c:v>
                </c:pt>
                <c:pt idx="60">
                  <c:v>3180</c:v>
                </c:pt>
                <c:pt idx="61">
                  <c:v>3122</c:v>
                </c:pt>
                <c:pt idx="62">
                  <c:v>3658</c:v>
                </c:pt>
                <c:pt idx="63">
                  <c:v>3631</c:v>
                </c:pt>
                <c:pt idx="64">
                  <c:v>5179</c:v>
                </c:pt>
                <c:pt idx="65">
                  <c:v>6438</c:v>
                </c:pt>
                <c:pt idx="66">
                  <c:v>7413</c:v>
                </c:pt>
                <c:pt idx="67">
                  <c:v>7615</c:v>
                </c:pt>
                <c:pt idx="68">
                  <c:v>8961</c:v>
                </c:pt>
                <c:pt idx="69">
                  <c:v>10545</c:v>
                </c:pt>
                <c:pt idx="70">
                  <c:v>12248</c:v>
                </c:pt>
                <c:pt idx="71">
                  <c:v>7908</c:v>
                </c:pt>
                <c:pt idx="72">
                  <c:v>8534</c:v>
                </c:pt>
                <c:pt idx="73">
                  <c:v>10096</c:v>
                </c:pt>
                <c:pt idx="74">
                  <c:v>11890</c:v>
                </c:pt>
                <c:pt idx="75">
                  <c:v>17165</c:v>
                </c:pt>
                <c:pt idx="76">
                  <c:v>24681</c:v>
                </c:pt>
                <c:pt idx="77">
                  <c:v>34177</c:v>
                </c:pt>
                <c:pt idx="78">
                  <c:v>33747</c:v>
                </c:pt>
                <c:pt idx="79">
                  <c:v>33111</c:v>
                </c:pt>
                <c:pt idx="80">
                  <c:v>32709</c:v>
                </c:pt>
                <c:pt idx="81">
                  <c:v>32586</c:v>
                </c:pt>
                <c:pt idx="82">
                  <c:v>31911</c:v>
                </c:pt>
                <c:pt idx="83">
                  <c:v>33270</c:v>
                </c:pt>
                <c:pt idx="84">
                  <c:v>35265</c:v>
                </c:pt>
                <c:pt idx="85">
                  <c:v>36407</c:v>
                </c:pt>
                <c:pt idx="86">
                  <c:v>37186</c:v>
                </c:pt>
                <c:pt idx="87">
                  <c:v>34517</c:v>
                </c:pt>
                <c:pt idx="88">
                  <c:v>33776</c:v>
                </c:pt>
                <c:pt idx="89">
                  <c:v>33432</c:v>
                </c:pt>
                <c:pt idx="90">
                  <c:v>36622</c:v>
                </c:pt>
                <c:pt idx="91">
                  <c:v>42664</c:v>
                </c:pt>
                <c:pt idx="92">
                  <c:v>51349</c:v>
                </c:pt>
                <c:pt idx="93">
                  <c:v>57750</c:v>
                </c:pt>
                <c:pt idx="94">
                  <c:v>56978</c:v>
                </c:pt>
                <c:pt idx="95">
                  <c:v>61163</c:v>
                </c:pt>
                <c:pt idx="96">
                  <c:v>59658</c:v>
                </c:pt>
                <c:pt idx="97">
                  <c:v>58275</c:v>
                </c:pt>
                <c:pt idx="98">
                  <c:v>57607</c:v>
                </c:pt>
                <c:pt idx="99">
                  <c:v>66512</c:v>
                </c:pt>
                <c:pt idx="100">
                  <c:v>69229</c:v>
                </c:pt>
                <c:pt idx="101">
                  <c:v>65517</c:v>
                </c:pt>
                <c:pt idx="102">
                  <c:v>66157</c:v>
                </c:pt>
                <c:pt idx="103">
                  <c:v>64475</c:v>
                </c:pt>
                <c:pt idx="104">
                  <c:v>61271</c:v>
                </c:pt>
                <c:pt idx="105">
                  <c:v>64627</c:v>
                </c:pt>
                <c:pt idx="106">
                  <c:v>69202</c:v>
                </c:pt>
                <c:pt idx="107">
                  <c:v>73728</c:v>
                </c:pt>
                <c:pt idx="108">
                  <c:v>60688</c:v>
                </c:pt>
                <c:pt idx="109">
                  <c:v>70075</c:v>
                </c:pt>
                <c:pt idx="110">
                  <c:v>71795</c:v>
                </c:pt>
                <c:pt idx="111">
                  <c:v>77024</c:v>
                </c:pt>
                <c:pt idx="112">
                  <c:v>80750</c:v>
                </c:pt>
                <c:pt idx="113">
                  <c:v>85390</c:v>
                </c:pt>
                <c:pt idx="114">
                  <c:v>86087</c:v>
                </c:pt>
                <c:pt idx="115">
                  <c:v>88370</c:v>
                </c:pt>
                <c:pt idx="116">
                  <c:v>91542</c:v>
                </c:pt>
                <c:pt idx="117">
                  <c:v>98890</c:v>
                </c:pt>
                <c:pt idx="118">
                  <c:v>98104</c:v>
                </c:pt>
                <c:pt idx="119">
                  <c:v>106703</c:v>
                </c:pt>
                <c:pt idx="120">
                  <c:v>103936</c:v>
                </c:pt>
                <c:pt idx="121">
                  <c:v>106827</c:v>
                </c:pt>
                <c:pt idx="122">
                  <c:v>112846</c:v>
                </c:pt>
                <c:pt idx="123">
                  <c:v>109987</c:v>
                </c:pt>
                <c:pt idx="124">
                  <c:v>116437</c:v>
                </c:pt>
                <c:pt idx="125">
                  <c:v>118868</c:v>
                </c:pt>
                <c:pt idx="126">
                  <c:v>120177</c:v>
                </c:pt>
                <c:pt idx="127">
                  <c:v>115783</c:v>
                </c:pt>
                <c:pt idx="128">
                  <c:v>102121</c:v>
                </c:pt>
                <c:pt idx="129">
                  <c:v>122342</c:v>
                </c:pt>
                <c:pt idx="130">
                  <c:v>129879</c:v>
                </c:pt>
                <c:pt idx="131">
                  <c:v>138095</c:v>
                </c:pt>
                <c:pt idx="132">
                  <c:v>133168</c:v>
                </c:pt>
                <c:pt idx="133">
                  <c:v>125007</c:v>
                </c:pt>
                <c:pt idx="134">
                  <c:v>130588</c:v>
                </c:pt>
                <c:pt idx="135">
                  <c:v>138893</c:v>
                </c:pt>
                <c:pt idx="136">
                  <c:v>138146</c:v>
                </c:pt>
                <c:pt idx="137">
                  <c:v>140715</c:v>
                </c:pt>
                <c:pt idx="138">
                  <c:v>143096</c:v>
                </c:pt>
                <c:pt idx="139">
                  <c:v>148367</c:v>
                </c:pt>
                <c:pt idx="140">
                  <c:v>147775</c:v>
                </c:pt>
                <c:pt idx="141">
                  <c:v>145562</c:v>
                </c:pt>
                <c:pt idx="142">
                  <c:v>135221</c:v>
                </c:pt>
                <c:pt idx="143">
                  <c:v>118573</c:v>
                </c:pt>
                <c:pt idx="144">
                  <c:v>114931</c:v>
                </c:pt>
                <c:pt idx="145">
                  <c:v>114426</c:v>
                </c:pt>
                <c:pt idx="146">
                  <c:v>119265</c:v>
                </c:pt>
                <c:pt idx="147">
                  <c:v>121089</c:v>
                </c:pt>
                <c:pt idx="148">
                  <c:v>123912</c:v>
                </c:pt>
                <c:pt idx="149">
                  <c:v>126355</c:v>
                </c:pt>
                <c:pt idx="150">
                  <c:v>124099</c:v>
                </c:pt>
                <c:pt idx="151">
                  <c:v>112576</c:v>
                </c:pt>
                <c:pt idx="152">
                  <c:v>96012</c:v>
                </c:pt>
                <c:pt idx="153">
                  <c:v>84475</c:v>
                </c:pt>
                <c:pt idx="154">
                  <c:v>92866</c:v>
                </c:pt>
                <c:pt idx="155">
                  <c:v>107311</c:v>
                </c:pt>
                <c:pt idx="156">
                  <c:v>118122</c:v>
                </c:pt>
                <c:pt idx="157">
                  <c:v>107089</c:v>
                </c:pt>
                <c:pt idx="158">
                  <c:v>105804</c:v>
                </c:pt>
                <c:pt idx="159">
                  <c:v>117440</c:v>
                </c:pt>
                <c:pt idx="160">
                  <c:v>126363</c:v>
                </c:pt>
                <c:pt idx="161">
                  <c:v>118224</c:v>
                </c:pt>
                <c:pt idx="162">
                  <c:v>121942</c:v>
                </c:pt>
                <c:pt idx="163">
                  <c:v>125423</c:v>
                </c:pt>
                <c:pt idx="164">
                  <c:v>123624</c:v>
                </c:pt>
                <c:pt idx="165">
                  <c:v>120383</c:v>
                </c:pt>
                <c:pt idx="166">
                  <c:v>136374</c:v>
                </c:pt>
                <c:pt idx="167">
                  <c:v>130530</c:v>
                </c:pt>
                <c:pt idx="168">
                  <c:v>140782</c:v>
                </c:pt>
                <c:pt idx="169">
                  <c:v>147205</c:v>
                </c:pt>
                <c:pt idx="170">
                  <c:v>141772</c:v>
                </c:pt>
                <c:pt idx="171">
                  <c:v>147099</c:v>
                </c:pt>
                <c:pt idx="172">
                  <c:v>158271</c:v>
                </c:pt>
                <c:pt idx="173">
                  <c:v>148260</c:v>
                </c:pt>
                <c:pt idx="174">
                  <c:v>152126</c:v>
                </c:pt>
                <c:pt idx="175">
                  <c:v>179076</c:v>
                </c:pt>
                <c:pt idx="176">
                  <c:v>179197</c:v>
                </c:pt>
                <c:pt idx="177">
                  <c:v>174157</c:v>
                </c:pt>
                <c:pt idx="178">
                  <c:v>174987</c:v>
                </c:pt>
                <c:pt idx="179">
                  <c:v>192927</c:v>
                </c:pt>
                <c:pt idx="180">
                  <c:v>194926</c:v>
                </c:pt>
                <c:pt idx="181">
                  <c:v>215489</c:v>
                </c:pt>
                <c:pt idx="182">
                  <c:v>207025</c:v>
                </c:pt>
                <c:pt idx="183">
                  <c:v>211274</c:v>
                </c:pt>
                <c:pt idx="184">
                  <c:v>215368</c:v>
                </c:pt>
                <c:pt idx="185">
                  <c:v>220159</c:v>
                </c:pt>
                <c:pt idx="186">
                  <c:v>211680</c:v>
                </c:pt>
                <c:pt idx="187">
                  <c:v>202432</c:v>
                </c:pt>
                <c:pt idx="188">
                  <c:v>204513</c:v>
                </c:pt>
                <c:pt idx="189">
                  <c:v>179775</c:v>
                </c:pt>
                <c:pt idx="190">
                  <c:v>203656</c:v>
                </c:pt>
                <c:pt idx="191">
                  <c:v>212422</c:v>
                </c:pt>
                <c:pt idx="192">
                  <c:v>206526</c:v>
                </c:pt>
                <c:pt idx="193">
                  <c:v>198994</c:v>
                </c:pt>
                <c:pt idx="194">
                  <c:v>223014</c:v>
                </c:pt>
                <c:pt idx="195">
                  <c:v>237553</c:v>
                </c:pt>
                <c:pt idx="196">
                  <c:v>244047</c:v>
                </c:pt>
                <c:pt idx="197">
                  <c:v>270183</c:v>
                </c:pt>
                <c:pt idx="198">
                  <c:v>275144</c:v>
                </c:pt>
                <c:pt idx="199">
                  <c:v>315768</c:v>
                </c:pt>
                <c:pt idx="200">
                  <c:v>321065</c:v>
                </c:pt>
                <c:pt idx="201">
                  <c:v>333207</c:v>
                </c:pt>
                <c:pt idx="202">
                  <c:v>342113</c:v>
                </c:pt>
                <c:pt idx="203">
                  <c:v>346684</c:v>
                </c:pt>
                <c:pt idx="204">
                  <c:v>368584</c:v>
                </c:pt>
                <c:pt idx="205">
                  <c:v>391083</c:v>
                </c:pt>
                <c:pt idx="206">
                  <c:v>384697</c:v>
                </c:pt>
                <c:pt idx="207">
                  <c:v>410323</c:v>
                </c:pt>
                <c:pt idx="208">
                  <c:v>496131</c:v>
                </c:pt>
                <c:pt idx="209">
                  <c:v>532326</c:v>
                </c:pt>
                <c:pt idx="210">
                  <c:v>569341</c:v>
                </c:pt>
                <c:pt idx="211">
                  <c:v>614395</c:v>
                </c:pt>
                <c:pt idx="212">
                  <c:v>627509</c:v>
                </c:pt>
                <c:pt idx="213">
                  <c:v>640892</c:v>
                </c:pt>
                <c:pt idx="214">
                  <c:v>650191</c:v>
                </c:pt>
                <c:pt idx="215">
                  <c:v>650027</c:v>
                </c:pt>
                <c:pt idx="216">
                  <c:v>742461</c:v>
                </c:pt>
                <c:pt idx="217">
                  <c:v>756353</c:v>
                </c:pt>
                <c:pt idx="218">
                  <c:v>762819</c:v>
                </c:pt>
              </c:numCache>
            </c:numRef>
          </c:val>
        </c:ser>
        <c:marker val="1"/>
        <c:axId val="63918848"/>
        <c:axId val="63920384"/>
      </c:lineChart>
      <c:dateAx>
        <c:axId val="63918848"/>
        <c:scaling>
          <c:orientation val="minMax"/>
        </c:scaling>
        <c:axPos val="b"/>
        <c:numFmt formatCode="General" sourceLinked="0"/>
        <c:majorTickMark val="none"/>
        <c:tickLblPos val="low"/>
        <c:txPr>
          <a:bodyPr rot="-2580000" vert="horz"/>
          <a:lstStyle/>
          <a:p>
            <a:pPr>
              <a:defRPr sz="1150" baseline="0"/>
            </a:pPr>
            <a:endParaRPr lang="en-US"/>
          </a:p>
        </c:txPr>
        <c:crossAx val="63920384"/>
        <c:crosses val="autoZero"/>
        <c:lblOffset val="100"/>
        <c:baseTimeUnit val="days"/>
        <c:minorUnit val="1"/>
      </c:dateAx>
      <c:valAx>
        <c:axId val="63920384"/>
        <c:scaling>
          <c:orientation val="minMax"/>
        </c:scaling>
        <c:axPos val="l"/>
        <c:majorGridlines/>
        <c:title>
          <c:tx>
            <c:rich>
              <a:bodyPr/>
              <a:lstStyle/>
              <a:p>
                <a:pPr>
                  <a:defRPr/>
                </a:pPr>
                <a:r>
                  <a:rPr lang="en-US" sz="1600" dirty="0"/>
                  <a:t>Number of Patents</a:t>
                </a:r>
              </a:p>
            </c:rich>
          </c:tx>
          <c:layout>
            <c:manualLayout>
              <c:xMode val="edge"/>
              <c:yMode val="edge"/>
              <c:x val="9.1199270405836752E-3"/>
              <c:y val="0.4332796434633705"/>
            </c:manualLayout>
          </c:layout>
        </c:title>
        <c:numFmt formatCode="#,##0" sourceLinked="0"/>
        <c:majorTickMark val="none"/>
        <c:tickLblPos val="nextTo"/>
        <c:crossAx val="63918848"/>
        <c:crosses val="autoZero"/>
        <c:crossBetween val="between"/>
      </c:valAx>
    </c:plotArea>
    <c:legend>
      <c:legendPos val="r"/>
    </c:legend>
    <c:plotVisOnly val="1"/>
  </c:chart>
  <c:externalData r:id="rId1"/>
</c:chartSpace>
</file>

<file path=ppt/drawings/drawing1.xml><?xml version="1.0" encoding="utf-8"?>
<c:userShapes xmlns:c="http://schemas.openxmlformats.org/drawingml/2006/chart">
  <cdr:relSizeAnchor xmlns:cdr="http://schemas.openxmlformats.org/drawingml/2006/chartDrawing">
    <cdr:from>
      <cdr:x>0.104</cdr:x>
      <cdr:y>0.25125</cdr:y>
    </cdr:from>
    <cdr:to>
      <cdr:x>0.286</cdr:x>
      <cdr:y>0.2845</cdr:y>
    </cdr:to>
    <cdr:sp macro="" textlink="">
      <cdr:nvSpPr>
        <cdr:cNvPr id="2049" name="Text Box 1"/>
        <cdr:cNvSpPr txBox="1">
          <a:spLocks xmlns:a="http://schemas.openxmlformats.org/drawingml/2006/main" noChangeArrowheads="1"/>
        </cdr:cNvSpPr>
      </cdr:nvSpPr>
      <cdr:spPr bwMode="auto">
        <a:xfrm xmlns:a="http://schemas.openxmlformats.org/drawingml/2006/main">
          <a:off x="901446" y="1428714"/>
          <a:ext cx="1577531" cy="189074"/>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vertOverflow="clip" wrap="square" lIns="27432" tIns="22860" rIns="27432" bIns="22860" anchor="ctr" upright="1"/>
        <a:lstStyle xmlns:a="http://schemas.openxmlformats.org/drawingml/2006/main"/>
        <a:p xmlns:a="http://schemas.openxmlformats.org/drawingml/2006/main">
          <a:pPr algn="ctr" rtl="0">
            <a:defRPr sz="1000"/>
          </a:pPr>
          <a:endParaRPr lang="en-US" sz="975" b="0" i="0" u="none" strike="noStrike" baseline="0">
            <a:solidFill>
              <a:srgbClr val="000000"/>
            </a:solidFill>
            <a:latin typeface="Arial"/>
            <a:cs typeface="Aria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F3A6EB-F064-4CBE-B772-55A967E66EDD}" type="datetimeFigureOut">
              <a:rPr lang="en-US" smtClean="0"/>
              <a:pPr/>
              <a:t>2/2/2011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34FB8A-2AC0-45FA-8DE8-9B7E397573F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www.american.com/author_search?Creator=W.%20Michael%20Cox%20and%20Richard%20Alm" TargetMode="External"/><Relationship Id="rId2" Type="http://schemas.openxmlformats.org/officeDocument/2006/relationships/slide" Target="../slides/slide23.xml"/><Relationship Id="rId1" Type="http://schemas.openxmlformats.org/officeDocument/2006/relationships/notesMaster" Target="../notesMasters/notesMaster1.xml"/><Relationship Id="rId4" Type="http://schemas.openxmlformats.org/officeDocument/2006/relationships/hyperlink" Target="http://www.american.com/topics/big-ideas"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www.american.com/author_search?Creator=W.%20Michael%20Cox%20and%20Richard%20Alm" TargetMode="External"/><Relationship Id="rId2" Type="http://schemas.openxmlformats.org/officeDocument/2006/relationships/slide" Target="../slides/slide24.xml"/><Relationship Id="rId1" Type="http://schemas.openxmlformats.org/officeDocument/2006/relationships/notesMaster" Target="../notesMasters/notesMaster1.xml"/><Relationship Id="rId4" Type="http://schemas.openxmlformats.org/officeDocument/2006/relationships/hyperlink" Target="http://www.american.com/topics/big-ideas" TargetMode="Externa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www.american.com/author_search?Creator=W.%20Michael%20Cox%20and%20Richard%20Alm" TargetMode="External"/><Relationship Id="rId2" Type="http://schemas.openxmlformats.org/officeDocument/2006/relationships/slide" Target="../slides/slide25.xml"/><Relationship Id="rId1" Type="http://schemas.openxmlformats.org/officeDocument/2006/relationships/notesMaster" Target="../notesMasters/notesMaster1.xml"/><Relationship Id="rId4" Type="http://schemas.openxmlformats.org/officeDocument/2006/relationships/hyperlink" Target="http://www.american.com/topics/big-ideas" TargetMode="Externa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i="0" kern="1200" dirty="0" smtClean="0">
                <a:solidFill>
                  <a:schemeClr val="tx1"/>
                </a:solidFill>
                <a:latin typeface="+mn-lt"/>
                <a:ea typeface="+mn-ea"/>
                <a:cs typeface="+mn-cs"/>
              </a:rPr>
              <a:t>Winner of the 2008 Silver Independent Publisher Book Medal, Current Events Category</a:t>
            </a:r>
          </a:p>
          <a:p>
            <a:endParaRPr lang="en-US" sz="1200" b="1" i="0" kern="1200" dirty="0" smtClean="0">
              <a:solidFill>
                <a:schemeClr val="tx1"/>
              </a:solidFill>
              <a:latin typeface="+mn-lt"/>
              <a:ea typeface="+mn-ea"/>
              <a:cs typeface="+mn-cs"/>
            </a:endParaRPr>
          </a:p>
          <a:p>
            <a:r>
              <a:rPr lang="en-US" sz="1200" b="0" i="0" kern="1200" dirty="0" smtClean="0">
                <a:solidFill>
                  <a:schemeClr val="tx1"/>
                </a:solidFill>
                <a:latin typeface="+mn-lt"/>
                <a:ea typeface="+mn-ea"/>
                <a:cs typeface="+mn-cs"/>
              </a:rPr>
              <a:t>Caplan</a:t>
            </a:r>
            <a:r>
              <a:rPr lang="en-US" sz="1200" b="0" i="0" kern="1200" baseline="0" dirty="0" smtClean="0">
                <a:solidFill>
                  <a:schemeClr val="tx1"/>
                </a:solidFill>
                <a:latin typeface="+mn-lt"/>
                <a:ea typeface="+mn-ea"/>
                <a:cs typeface="+mn-cs"/>
              </a:rPr>
              <a:t> </a:t>
            </a:r>
            <a:r>
              <a:rPr lang="en-US" sz="1200" b="0" i="0" kern="1200" dirty="0" smtClean="0">
                <a:solidFill>
                  <a:schemeClr val="tx1"/>
                </a:solidFill>
                <a:latin typeface="+mn-lt"/>
                <a:ea typeface="+mn-ea"/>
                <a:cs typeface="+mn-cs"/>
              </a:rPr>
              <a:t>makes the convincing case that </a:t>
            </a:r>
            <a:r>
              <a:rPr lang="en-US" sz="1200" b="0" i="0" kern="1200" dirty="0" err="1" smtClean="0">
                <a:solidFill>
                  <a:schemeClr val="tx1"/>
                </a:solidFill>
                <a:latin typeface="+mn-lt"/>
                <a:ea typeface="+mn-ea"/>
                <a:cs typeface="+mn-cs"/>
              </a:rPr>
              <a:t>noneconomists</a:t>
            </a:r>
            <a:r>
              <a:rPr lang="en-US" sz="1200" b="0" i="0" kern="1200" dirty="0" smtClean="0">
                <a:solidFill>
                  <a:schemeClr val="tx1"/>
                </a:solidFill>
                <a:latin typeface="+mn-lt"/>
                <a:ea typeface="+mn-ea"/>
                <a:cs typeface="+mn-cs"/>
              </a:rPr>
              <a:t> suffer from four prevailing biases: they underestimate the wisdom of the market mechanism, distrust foreigners, undervalue the benefits of conserving labor, and pessimistically believe the economy is going from bad to worse.  This last one is called</a:t>
            </a:r>
            <a:r>
              <a:rPr lang="en-US" sz="1200" b="0" i="0" kern="1200" baseline="0" dirty="0" smtClean="0">
                <a:solidFill>
                  <a:schemeClr val="tx1"/>
                </a:solidFill>
                <a:latin typeface="+mn-lt"/>
                <a:ea typeface="+mn-ea"/>
                <a:cs typeface="+mn-cs"/>
              </a:rPr>
              <a:t> “The pessimistic bias” and it is the one I focus on today.</a:t>
            </a:r>
            <a:endParaRPr lang="en-US" dirty="0"/>
          </a:p>
        </p:txBody>
      </p:sp>
      <p:sp>
        <p:nvSpPr>
          <p:cNvPr id="4" name="Slide Number Placeholder 3"/>
          <p:cNvSpPr>
            <a:spLocks noGrp="1"/>
          </p:cNvSpPr>
          <p:nvPr>
            <p:ph type="sldNum" sz="quarter" idx="10"/>
          </p:nvPr>
        </p:nvSpPr>
        <p:spPr/>
        <p:txBody>
          <a:bodyPr/>
          <a:lstStyle/>
          <a:p>
            <a:fld id="{4934FB8A-2AC0-45FA-8DE8-9B7E397573F4}"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t>“Before proceeding to the description of the methods of taking off limbs, let me just remind the reader of two lines, which convey a piece of general information of high value in this part of surgery, and constitute, as it were, one of the best fundamental rules for our guidance in the performance of amputation: "as little of the flesh should be cut away, as possible; but the more bone is removed, the better." </a:t>
            </a:r>
          </a:p>
          <a:p>
            <a:pPr marL="0" marR="0" indent="0" algn="l" defTabSz="914400" rtl="0" eaLnBrk="1" fontAlgn="auto" latinLnBrk="0" hangingPunct="1">
              <a:lnSpc>
                <a:spcPct val="100000"/>
              </a:lnSpc>
              <a:spcBef>
                <a:spcPts val="0"/>
              </a:spcBef>
              <a:spcAft>
                <a:spcPts val="0"/>
              </a:spcAft>
              <a:buClrTx/>
              <a:buSzTx/>
              <a:buFontTx/>
              <a:buNone/>
              <a:tabLst/>
              <a:defRPr/>
            </a:pPr>
            <a:endParaRPr lang="en-US" i="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t>Source: "The Practice of Surgery", by Samuel Cooper, and notes by Dr. Alexander H. Stevens. This book served as the "How To" guide for Civil War surgeons.</a:t>
            </a:r>
            <a:endParaRPr lang="en-US" i="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i="1" dirty="0" smtClean="0"/>
          </a:p>
          <a:p>
            <a:endParaRPr lang="en-US" dirty="0" smtClean="0"/>
          </a:p>
          <a:p>
            <a:endParaRPr lang="en-US" dirty="0" smtClean="0"/>
          </a:p>
          <a:p>
            <a:r>
              <a:rPr lang="en-US" dirty="0" smtClean="0"/>
              <a:t>Dr. Alton Deane </a:t>
            </a:r>
            <a:r>
              <a:rPr lang="en-US" baseline="0" dirty="0" smtClean="0"/>
              <a:t>Hobbs, my grandfather</a:t>
            </a:r>
          </a:p>
          <a:p>
            <a:endParaRPr lang="en-US" baseline="0" dirty="0" smtClean="0"/>
          </a:p>
          <a:p>
            <a:r>
              <a:rPr lang="en-US" baseline="0" dirty="0" smtClean="0"/>
              <a:t>b. 1898 and attended medical school at the University of Michigan in the 1920s.  First “class” for anesthesiology at U of M in 1941-2.  Primary drugs used? </a:t>
            </a:r>
          </a:p>
          <a:p>
            <a:endParaRPr lang="en-US" baseline="0" dirty="0" smtClean="0"/>
          </a:p>
          <a:p>
            <a:r>
              <a:rPr lang="en-US" baseline="0" dirty="0" smtClean="0"/>
              <a:t>Ether applied through gauze on a kitchen sieve.  </a:t>
            </a:r>
          </a:p>
          <a:p>
            <a:endParaRPr lang="en-US" baseline="0" dirty="0" smtClean="0"/>
          </a:p>
          <a:p>
            <a:r>
              <a:rPr lang="en-US" baseline="0" dirty="0" smtClean="0"/>
              <a:t>I asked him once -- “What happens if they wake up?”  </a:t>
            </a:r>
          </a:p>
          <a:p>
            <a:r>
              <a:rPr lang="en-US" baseline="0" dirty="0" smtClean="0"/>
              <a:t>His response -- “More ether, son, more ether.”</a:t>
            </a:r>
            <a:endParaRPr lang="en-US" dirty="0"/>
          </a:p>
        </p:txBody>
      </p:sp>
      <p:sp>
        <p:nvSpPr>
          <p:cNvPr id="4" name="Slide Number Placeholder 3"/>
          <p:cNvSpPr>
            <a:spLocks noGrp="1"/>
          </p:cNvSpPr>
          <p:nvPr>
            <p:ph type="sldNum" sz="quarter" idx="10"/>
          </p:nvPr>
        </p:nvSpPr>
        <p:spPr/>
        <p:txBody>
          <a:bodyPr/>
          <a:lstStyle/>
          <a:p>
            <a:fld id="{4934FB8A-2AC0-45FA-8DE8-9B7E397573F4}" type="slidenum">
              <a:rPr lang="en-US" smtClean="0"/>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err="1" smtClean="0"/>
              <a:t>Zoccoli</a:t>
            </a:r>
            <a:r>
              <a:rPr lang="en-US" dirty="0" smtClean="0"/>
              <a:t> became</a:t>
            </a:r>
            <a:r>
              <a:rPr lang="en-US" baseline="0" dirty="0" smtClean="0"/>
              <a:t> fashionable in Europe during the 16</a:t>
            </a:r>
            <a:r>
              <a:rPr lang="en-US" baseline="30000" dirty="0" smtClean="0"/>
              <a:t>th</a:t>
            </a:r>
            <a:r>
              <a:rPr lang="en-US" baseline="0" dirty="0" smtClean="0"/>
              <a:t> century as a method of keeping women’s feet out of the mud puddles in the street.</a:t>
            </a:r>
          </a:p>
          <a:p>
            <a:endParaRPr lang="en-US" baseline="0" dirty="0" smtClean="0"/>
          </a:p>
          <a:p>
            <a:r>
              <a:rPr lang="en-US" baseline="0" dirty="0" smtClean="0"/>
              <a:t>Throughout the major cities of the world there were problems with large amounts of manure in the streets – </a:t>
            </a:r>
          </a:p>
          <a:p>
            <a:endParaRPr lang="en-US" baseline="0" dirty="0" smtClean="0"/>
          </a:p>
          <a:p>
            <a:r>
              <a:rPr lang="en-US" dirty="0" smtClean="0"/>
              <a:t>“Nineteenth-century cities depended on thousands of horses for their daily functioning. All transport, whether of goods or people, was drawn by horses. London in 1900 had 11,000 cabs, all horse-powered. There were also several thousand buses, each of which required 12 horses per day, a total of more than 50,000 horses. In addition, there were countless carts, drays, and </a:t>
            </a:r>
            <a:r>
              <a:rPr lang="en-US" dirty="0" err="1" smtClean="0"/>
              <a:t>wains</a:t>
            </a:r>
            <a:r>
              <a:rPr lang="en-US" dirty="0" smtClean="0"/>
              <a:t>, all working constantly to deliver the goods needed by the rapidly growing population of what was then the largest city in the world. Similar figures could be produced for any great city of the time.*</a:t>
            </a:r>
          </a:p>
          <a:p>
            <a:endParaRPr lang="en-US" dirty="0" smtClean="0"/>
          </a:p>
          <a:p>
            <a:r>
              <a:rPr lang="en-US" dirty="0" smtClean="0"/>
              <a:t>The problem of course was that all these horses produced huge amounts of manure. A horse will on average produce between 15 and 35 pounds of manure per day. Consequently, the streets of nineteenth-century cities were covered by horse manure. This in turn attracted huge numbers of flies, and the dried and ground-up manure was blown everywhere. In New York in 1900, the population of 100,000 horses produced 2.5 million pounds of horse manure per day, which all had to be swept up and disposed of. (See Edwin G. Burrows and Mike Wallace, </a:t>
            </a:r>
            <a:r>
              <a:rPr lang="en-US" i="1" dirty="0" smtClean="0"/>
              <a:t>Gotham: A History of New York City to 1898</a:t>
            </a:r>
            <a:r>
              <a:rPr lang="en-US" dirty="0" smtClean="0"/>
              <a:t> [New York: Oxford University Press, 1999]).</a:t>
            </a:r>
          </a:p>
          <a:p>
            <a:endParaRPr lang="en-US" dirty="0"/>
          </a:p>
        </p:txBody>
      </p:sp>
      <p:sp>
        <p:nvSpPr>
          <p:cNvPr id="4" name="Slide Number Placeholder 3"/>
          <p:cNvSpPr>
            <a:spLocks noGrp="1"/>
          </p:cNvSpPr>
          <p:nvPr>
            <p:ph type="sldNum" sz="quarter" idx="10"/>
          </p:nvPr>
        </p:nvSpPr>
        <p:spPr/>
        <p:txBody>
          <a:bodyPr/>
          <a:lstStyle/>
          <a:p>
            <a:fld id="{4934FB8A-2AC0-45FA-8DE8-9B7E397573F4}" type="slidenum">
              <a:rPr lang="en-US" smtClean="0"/>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Braudel</a:t>
            </a:r>
            <a:r>
              <a:rPr lang="en-US" dirty="0" smtClean="0"/>
              <a:t> was a French Marxist</a:t>
            </a:r>
            <a:r>
              <a:rPr lang="en-US" baseline="0" dirty="0" smtClean="0"/>
              <a:t> who published an exhaustive documentation of life in Europe in the 15</a:t>
            </a:r>
            <a:r>
              <a:rPr lang="en-US" baseline="30000" dirty="0" smtClean="0"/>
              <a:t>th</a:t>
            </a:r>
            <a:r>
              <a:rPr lang="en-US" baseline="0" dirty="0" smtClean="0"/>
              <a:t> – 18</a:t>
            </a:r>
            <a:r>
              <a:rPr lang="en-US" baseline="30000" dirty="0" smtClean="0"/>
              <a:t>th</a:t>
            </a:r>
            <a:r>
              <a:rPr lang="en-US" baseline="0" dirty="0" smtClean="0"/>
              <a:t> century.  He was, of course, using this to damn capitalism, but his observations, I think provide a significant defense of capitalism.</a:t>
            </a:r>
          </a:p>
          <a:p>
            <a:endParaRPr lang="en-US" baseline="0" dirty="0" smtClean="0"/>
          </a:p>
          <a:p>
            <a:r>
              <a:rPr lang="en-US" baseline="0" dirty="0" smtClean="0"/>
              <a:t>I agree with </a:t>
            </a:r>
            <a:r>
              <a:rPr lang="en-US" baseline="0" dirty="0" err="1" smtClean="0"/>
              <a:t>Braudel</a:t>
            </a:r>
            <a:r>
              <a:rPr lang="en-US" baseline="0" dirty="0" smtClean="0"/>
              <a:t> that the plight of the masses was a horrible one during most of this period – though this changed dramatically in the 19</a:t>
            </a:r>
            <a:r>
              <a:rPr lang="en-US" baseline="30000" dirty="0" smtClean="0"/>
              <a:t>th</a:t>
            </a:r>
            <a:r>
              <a:rPr lang="en-US" baseline="0" dirty="0" smtClean="0"/>
              <a:t> and 20</a:t>
            </a:r>
            <a:r>
              <a:rPr lang="en-US" baseline="30000" dirty="0" smtClean="0"/>
              <a:t>th</a:t>
            </a:r>
            <a:r>
              <a:rPr lang="en-US" baseline="0" dirty="0" smtClean="0"/>
              <a:t> centuries.  </a:t>
            </a:r>
            <a:endParaRPr lang="en-US" dirty="0"/>
          </a:p>
        </p:txBody>
      </p:sp>
      <p:sp>
        <p:nvSpPr>
          <p:cNvPr id="4" name="Slide Number Placeholder 3"/>
          <p:cNvSpPr>
            <a:spLocks noGrp="1"/>
          </p:cNvSpPr>
          <p:nvPr>
            <p:ph type="sldNum" sz="quarter" idx="10"/>
          </p:nvPr>
        </p:nvSpPr>
        <p:spPr/>
        <p:txBody>
          <a:bodyPr/>
          <a:lstStyle/>
          <a:p>
            <a:fld id="{4934FB8A-2AC0-45FA-8DE8-9B7E397573F4}" type="slidenum">
              <a:rPr lang="en-US" smtClean="0"/>
              <a:pPr/>
              <a:t>16</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just</a:t>
            </a:r>
            <a:r>
              <a:rPr lang="en-US" baseline="0" dirty="0" smtClean="0"/>
              <a:t> covered what comes out!  Let’s see what went in ( for men, not horses!) </a:t>
            </a:r>
            <a:endParaRPr lang="en-US" dirty="0"/>
          </a:p>
        </p:txBody>
      </p:sp>
      <p:sp>
        <p:nvSpPr>
          <p:cNvPr id="4" name="Slide Number Placeholder 3"/>
          <p:cNvSpPr>
            <a:spLocks noGrp="1"/>
          </p:cNvSpPr>
          <p:nvPr>
            <p:ph type="sldNum" sz="quarter" idx="10"/>
          </p:nvPr>
        </p:nvSpPr>
        <p:spPr/>
        <p:txBody>
          <a:bodyPr/>
          <a:lstStyle/>
          <a:p>
            <a:fld id="{4934FB8A-2AC0-45FA-8DE8-9B7E397573F4}" type="slidenum">
              <a:rPr lang="en-US" smtClean="0"/>
              <a:pPr/>
              <a:t>17</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Another favorite example I use in class – music.</a:t>
            </a:r>
          </a:p>
          <a:p>
            <a:endParaRPr lang="en-US" dirty="0" smtClean="0"/>
          </a:p>
          <a:p>
            <a:r>
              <a:rPr lang="en-US" dirty="0" smtClean="0"/>
              <a:t>Click on the progression link</a:t>
            </a:r>
          </a:p>
          <a:p>
            <a:endParaRPr lang="en-US" dirty="0" smtClean="0"/>
          </a:p>
          <a:p>
            <a:r>
              <a:rPr lang="en-US" dirty="0" smtClean="0"/>
              <a:t>We are back to Joseph Schumpeter –</a:t>
            </a:r>
          </a:p>
          <a:p>
            <a:r>
              <a:rPr lang="en-US" dirty="0" smtClean="0"/>
              <a:t>Stress the </a:t>
            </a:r>
            <a:r>
              <a:rPr lang="en-US" b="1" dirty="0" smtClean="0"/>
              <a:t>creative</a:t>
            </a:r>
            <a:r>
              <a:rPr lang="en-US" dirty="0" smtClean="0"/>
              <a:t> in </a:t>
            </a:r>
            <a:r>
              <a:rPr lang="en-US" b="1" dirty="0" smtClean="0"/>
              <a:t>creative</a:t>
            </a:r>
            <a:r>
              <a:rPr lang="en-US" baseline="0" dirty="0" smtClean="0"/>
              <a:t> destruction</a:t>
            </a:r>
            <a:endParaRPr lang="en-US" dirty="0"/>
          </a:p>
        </p:txBody>
      </p:sp>
      <p:sp>
        <p:nvSpPr>
          <p:cNvPr id="4" name="Slide Number Placeholder 3"/>
          <p:cNvSpPr>
            <a:spLocks noGrp="1"/>
          </p:cNvSpPr>
          <p:nvPr>
            <p:ph type="sldNum" sz="quarter" idx="10"/>
          </p:nvPr>
        </p:nvSpPr>
        <p:spPr/>
        <p:txBody>
          <a:bodyPr/>
          <a:lstStyle/>
          <a:p>
            <a:fld id="{4934FB8A-2AC0-45FA-8DE8-9B7E397573F4}" type="slidenum">
              <a:rPr lang="en-US" smtClean="0"/>
              <a:pPr/>
              <a:t>18</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real key is the ability to make a fortune on providing these innovations to the masses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Windows is not necessarily the best operating system but it is the one adopted, for whatever reasons, by the masses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mtClean="0"/>
              <a:t>The iPod </a:t>
            </a:r>
            <a:r>
              <a:rPr lang="en-US" dirty="0" smtClean="0"/>
              <a:t>is an MP3 player</a:t>
            </a:r>
            <a:r>
              <a:rPr lang="en-US" baseline="0" dirty="0" smtClean="0"/>
              <a:t> and MP3 payers existed on the market for a couple of years before the iPod but Apple popularized it.</a:t>
            </a:r>
            <a:endParaRPr lang="en-US" dirty="0" smtClean="0"/>
          </a:p>
          <a:p>
            <a:endParaRPr lang="en-US" dirty="0"/>
          </a:p>
        </p:txBody>
      </p:sp>
      <p:sp>
        <p:nvSpPr>
          <p:cNvPr id="4" name="Slide Number Placeholder 3"/>
          <p:cNvSpPr>
            <a:spLocks noGrp="1"/>
          </p:cNvSpPr>
          <p:nvPr>
            <p:ph type="sldNum" sz="quarter" idx="10"/>
          </p:nvPr>
        </p:nvSpPr>
        <p:spPr/>
        <p:txBody>
          <a:bodyPr/>
          <a:lstStyle/>
          <a:p>
            <a:fld id="{4934FB8A-2AC0-45FA-8DE8-9B7E397573F4}" type="slidenum">
              <a:rPr lang="en-US" smtClean="0"/>
              <a:pPr/>
              <a:t>19</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Patent activity shows a distinct upward trend</a:t>
            </a:r>
          </a:p>
          <a:p>
            <a:endParaRPr lang="en-US" dirty="0" smtClean="0"/>
          </a:p>
          <a:p>
            <a:r>
              <a:rPr lang="en-US" dirty="0" smtClean="0"/>
              <a:t>What pushes this kind</a:t>
            </a:r>
            <a:r>
              <a:rPr lang="en-US" baseline="0" dirty="0" smtClean="0"/>
              <a:t> of pattern?  Very high growth rates beginning around 1980 due to technology of all sorts – computer and biomedical.</a:t>
            </a:r>
          </a:p>
          <a:p>
            <a:endParaRPr lang="en-US" baseline="0" dirty="0" smtClean="0"/>
          </a:p>
          <a:p>
            <a:r>
              <a:rPr lang="en-US" baseline="0" dirty="0" smtClean="0"/>
              <a:t>There are many who believe that technology drives this – that there is an inherent trait in man that will come forth without incentives.  I reject this – innovation without incentive is like bread without yeast  -- it remains flat.  The rising of the bread requires a catalyst – yeast.  The rising of mass production of consumer goods also requires a catalyst – profits.</a:t>
            </a:r>
            <a:endParaRPr lang="en-US" dirty="0"/>
          </a:p>
        </p:txBody>
      </p:sp>
      <p:sp>
        <p:nvSpPr>
          <p:cNvPr id="4" name="Slide Number Placeholder 3"/>
          <p:cNvSpPr>
            <a:spLocks noGrp="1"/>
          </p:cNvSpPr>
          <p:nvPr>
            <p:ph type="sldNum" sz="quarter" idx="10"/>
          </p:nvPr>
        </p:nvSpPr>
        <p:spPr/>
        <p:txBody>
          <a:bodyPr/>
          <a:lstStyle/>
          <a:p>
            <a:fld id="{4934FB8A-2AC0-45FA-8DE8-9B7E397573F4}" type="slidenum">
              <a:rPr lang="en-US" smtClean="0"/>
              <a:pPr/>
              <a:t>20</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Thus</a:t>
            </a:r>
            <a:r>
              <a:rPr lang="en-US" baseline="0" dirty="0" smtClean="0"/>
              <a:t> even within the creative destruction or “churn” there is additional churn.  The competitive process is one of phenomenally dynamic change.  What are the effects of suppressing that dynamic change?</a:t>
            </a:r>
            <a:endParaRPr lang="en-US" dirty="0"/>
          </a:p>
        </p:txBody>
      </p:sp>
      <p:sp>
        <p:nvSpPr>
          <p:cNvPr id="4" name="Slide Number Placeholder 3"/>
          <p:cNvSpPr>
            <a:spLocks noGrp="1"/>
          </p:cNvSpPr>
          <p:nvPr>
            <p:ph type="sldNum" sz="quarter" idx="10"/>
          </p:nvPr>
        </p:nvSpPr>
        <p:spPr/>
        <p:txBody>
          <a:bodyPr/>
          <a:lstStyle/>
          <a:p>
            <a:fld id="{4934FB8A-2AC0-45FA-8DE8-9B7E397573F4}" type="slidenum">
              <a:rPr lang="en-US" smtClean="0"/>
              <a:pPr/>
              <a:t>21</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My first foray into this</a:t>
            </a:r>
            <a:r>
              <a:rPr lang="en-US" baseline="0" dirty="0" smtClean="0"/>
              <a:t> topic began with this Dallas Fed publication.  A great “first read”</a:t>
            </a:r>
            <a:endParaRPr lang="en-US" dirty="0"/>
          </a:p>
        </p:txBody>
      </p:sp>
      <p:sp>
        <p:nvSpPr>
          <p:cNvPr id="4" name="Slide Number Placeholder 3"/>
          <p:cNvSpPr>
            <a:spLocks noGrp="1"/>
          </p:cNvSpPr>
          <p:nvPr>
            <p:ph type="sldNum" sz="quarter" idx="10"/>
          </p:nvPr>
        </p:nvSpPr>
        <p:spPr/>
        <p:txBody>
          <a:bodyPr/>
          <a:lstStyle/>
          <a:p>
            <a:fld id="{4934FB8A-2AC0-45FA-8DE8-9B7E397573F4}" type="slidenum">
              <a:rPr lang="en-US" smtClean="0"/>
              <a:pPr/>
              <a:t>22</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http://www.american.com/archive/2008/july-august-magazine-contents/how-are-we-doing</a:t>
            </a:r>
          </a:p>
          <a:p>
            <a:r>
              <a:rPr lang="en-US" b="1" dirty="0" smtClean="0"/>
              <a:t>How Are We Doing?</a:t>
            </a:r>
          </a:p>
          <a:p>
            <a:r>
              <a:rPr lang="en-US" dirty="0" smtClean="0">
                <a:hlinkClick r:id="rId3"/>
              </a:rPr>
              <a:t>By W. Michael Cox and Richard </a:t>
            </a:r>
            <a:r>
              <a:rPr lang="en-US" dirty="0" err="1" smtClean="0">
                <a:hlinkClick r:id="rId3"/>
              </a:rPr>
              <a:t>Alm</a:t>
            </a:r>
            <a:r>
              <a:rPr lang="en-US" dirty="0" smtClean="0"/>
              <a:t> From the July/August 2008 Issue </a:t>
            </a:r>
          </a:p>
          <a:p>
            <a:r>
              <a:rPr lang="en-US" dirty="0" smtClean="0"/>
              <a:t>Filed under: </a:t>
            </a:r>
            <a:r>
              <a:rPr lang="en-US" dirty="0" smtClean="0">
                <a:hlinkClick r:id="rId4"/>
              </a:rPr>
              <a:t>Big Ideas</a:t>
            </a:r>
            <a:r>
              <a:rPr lang="en-US" dirty="0" smtClean="0"/>
              <a:t> </a:t>
            </a:r>
          </a:p>
          <a:p>
            <a:r>
              <a:rPr lang="en-US" dirty="0" smtClean="0"/>
              <a:t>Accessed 26 Jan 2010</a:t>
            </a:r>
          </a:p>
          <a:p>
            <a:endParaRPr lang="en-US" dirty="0"/>
          </a:p>
        </p:txBody>
      </p:sp>
      <p:sp>
        <p:nvSpPr>
          <p:cNvPr id="4" name="Slide Number Placeholder 3"/>
          <p:cNvSpPr>
            <a:spLocks noGrp="1"/>
          </p:cNvSpPr>
          <p:nvPr>
            <p:ph type="sldNum" sz="quarter" idx="10"/>
          </p:nvPr>
        </p:nvSpPr>
        <p:spPr/>
        <p:txBody>
          <a:bodyPr/>
          <a:lstStyle/>
          <a:p>
            <a:fld id="{4934FB8A-2AC0-45FA-8DE8-9B7E397573F4}" type="slidenum">
              <a:rPr lang="en-US" smtClean="0"/>
              <a:pPr/>
              <a:t>23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Really a problem</a:t>
            </a:r>
            <a:r>
              <a:rPr lang="en-US" baseline="0" dirty="0" smtClean="0"/>
              <a:t> with developing the scope to observe long-term trends.  What I am going to do in this paper is to specifically address the </a:t>
            </a:r>
            <a:r>
              <a:rPr lang="en-US" b="1" i="1" baseline="0" dirty="0" smtClean="0"/>
              <a:t>unde</a:t>
            </a:r>
            <a:r>
              <a:rPr lang="en-US" b="1" baseline="0" dirty="0" smtClean="0"/>
              <a:t>restimation</a:t>
            </a:r>
            <a:r>
              <a:rPr lang="en-US" baseline="0" dirty="0" smtClean="0"/>
              <a:t> problem.  I believe it comes from a lack of understanding of history and given the sad state of the study of history in the k-12 and 12-16 systems.  In the K-12 system history has fallen out of favor in many states as they focus on </a:t>
            </a:r>
            <a:r>
              <a:rPr lang="en-US" baseline="0" dirty="0" err="1" smtClean="0"/>
              <a:t>readin</a:t>
            </a:r>
            <a:r>
              <a:rPr lang="en-US" baseline="0" dirty="0" smtClean="0"/>
              <a:t>’, </a:t>
            </a:r>
            <a:r>
              <a:rPr lang="en-US" baseline="0" dirty="0" err="1" smtClean="0"/>
              <a:t>writin</a:t>
            </a:r>
            <a:r>
              <a:rPr lang="en-US" baseline="0" dirty="0" smtClean="0"/>
              <a:t>’ and ‘</a:t>
            </a:r>
            <a:r>
              <a:rPr lang="en-US" baseline="0" dirty="0" err="1" smtClean="0"/>
              <a:t>rithmetic</a:t>
            </a:r>
            <a:r>
              <a:rPr lang="en-US" baseline="0" dirty="0" smtClean="0"/>
              <a:t>. At the university level, history has been taken over by the left.  The focus is not on humankind but rather balkanized and separate groups focusing on the perspectives of each group.  </a:t>
            </a:r>
          </a:p>
          <a:p>
            <a:endParaRPr lang="en-US" baseline="0" dirty="0" smtClean="0"/>
          </a:p>
          <a:p>
            <a:r>
              <a:rPr lang="en-US" baseline="0" dirty="0" smtClean="0"/>
              <a:t>Idealization</a:t>
            </a:r>
          </a:p>
          <a:p>
            <a:pPr marL="228600" marR="0" lvl="3"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dirty="0" smtClean="0"/>
              <a:t>“Humanity's fall from Grace”</a:t>
            </a:r>
          </a:p>
          <a:p>
            <a:pPr marL="228600" marR="0" lvl="3"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dirty="0" smtClean="0"/>
              <a:t>Biblical allusions</a:t>
            </a:r>
            <a:r>
              <a:rPr lang="en-US" baseline="0" dirty="0" smtClean="0"/>
              <a:t> to banishment from the Garden of Eden</a:t>
            </a:r>
          </a:p>
          <a:p>
            <a:pPr marL="228600" marR="0" lvl="3"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smtClean="0"/>
              <a:t>The loss of pastoral life</a:t>
            </a:r>
          </a:p>
          <a:p>
            <a:pPr marL="228600" marR="0" lvl="3"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smtClean="0"/>
              <a:t>“Crude materialism”  among other banalities</a:t>
            </a:r>
          </a:p>
          <a:p>
            <a:endParaRPr lang="en-US" baseline="0" dirty="0" smtClean="0"/>
          </a:p>
          <a:p>
            <a:r>
              <a:rPr lang="en-US" baseline="0" dirty="0" smtClean="0"/>
              <a:t>Capitalism made life much improved for whom?  The masses.  The story from the Marxists, Communists and Socialists (one in the same) is that the masses are exploited by capitalism.  </a:t>
            </a:r>
          </a:p>
          <a:p>
            <a:pPr marL="0" marR="0" lvl="2" indent="0" algn="l" defTabSz="914400" rtl="0" eaLnBrk="1" fontAlgn="auto" latinLnBrk="0" hangingPunct="1">
              <a:lnSpc>
                <a:spcPct val="100000"/>
              </a:lnSpc>
              <a:spcBef>
                <a:spcPts val="0"/>
              </a:spcBef>
              <a:spcAft>
                <a:spcPts val="0"/>
              </a:spcAft>
              <a:buClrTx/>
              <a:buSzTx/>
              <a:buFontTx/>
              <a:buNone/>
              <a:tabLst/>
              <a:defRPr/>
            </a:pPr>
            <a:r>
              <a:rPr lang="en-US" dirty="0" smtClean="0"/>
              <a:t>Linked to anti-capitalists and the politics of Communism</a:t>
            </a:r>
            <a:r>
              <a:rPr lang="en-US" baseline="0" dirty="0" smtClean="0"/>
              <a:t> vs. Capitalism that clearly still exists today.</a:t>
            </a:r>
            <a:br>
              <a:rPr lang="en-US" baseline="0" dirty="0" smtClean="0"/>
            </a:br>
            <a:r>
              <a:rPr lang="en-US" baseline="0" dirty="0" smtClean="0"/>
              <a:t>Von </a:t>
            </a:r>
            <a:r>
              <a:rPr lang="en-US" baseline="0" dirty="0" err="1" smtClean="0"/>
              <a:t>Mises</a:t>
            </a:r>
            <a:r>
              <a:rPr lang="en-US" baseline="0" dirty="0" smtClean="0"/>
              <a:t> – </a:t>
            </a:r>
            <a:r>
              <a:rPr lang="en-US" u="sng" baseline="0" dirty="0" smtClean="0"/>
              <a:t>The Anti-Capitalist Mentality</a:t>
            </a:r>
            <a:endParaRPr lang="en-US" baseline="0" dirty="0" smtClean="0"/>
          </a:p>
          <a:p>
            <a:endParaRPr lang="en-US" baseline="0" dirty="0" smtClean="0"/>
          </a:p>
          <a:p>
            <a:pPr marL="0" marR="0" lvl="3" indent="0" algn="l" defTabSz="914400" rtl="0" eaLnBrk="1" fontAlgn="auto" latinLnBrk="0" hangingPunct="1">
              <a:lnSpc>
                <a:spcPct val="100000"/>
              </a:lnSpc>
              <a:spcBef>
                <a:spcPts val="0"/>
              </a:spcBef>
              <a:spcAft>
                <a:spcPts val="0"/>
              </a:spcAft>
              <a:buClrTx/>
              <a:buSzTx/>
              <a:buFontTx/>
              <a:buNone/>
              <a:tabLst/>
              <a:defRPr/>
            </a:pPr>
            <a:r>
              <a:rPr lang="en-US" baseline="0" dirty="0" smtClean="0"/>
              <a:t>All of these affect the politics prism through which people view their world.  If you believe the dooms day scenarios about the future you view government action in one way,  if you don’t -- you view it another way.  If you have a good knowledge of living conditions in the past you may be less likely to damn the current state of affairs.  And less likely, I believe, to fall for the massive action through the state to repair and fix us.</a:t>
            </a:r>
          </a:p>
          <a:p>
            <a:pPr marL="0" marR="0" lvl="3"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3" indent="0" algn="l" defTabSz="914400" rtl="0" eaLnBrk="1" fontAlgn="auto" latinLnBrk="0" hangingPunct="1">
              <a:lnSpc>
                <a:spcPct val="100000"/>
              </a:lnSpc>
              <a:spcBef>
                <a:spcPts val="0"/>
              </a:spcBef>
              <a:spcAft>
                <a:spcPts val="0"/>
              </a:spcAft>
              <a:buClrTx/>
              <a:buSzTx/>
              <a:buFontTx/>
              <a:buNone/>
              <a:tabLst/>
              <a:defRPr/>
            </a:pPr>
            <a:r>
              <a:rPr lang="en-US" baseline="0" dirty="0" smtClean="0"/>
              <a:t>Not knowing the history creates fertile ground for demagogues to use the </a:t>
            </a:r>
            <a:r>
              <a:rPr lang="en-US" dirty="0" smtClean="0"/>
              <a:t>“Chicken Little” fallacy.</a:t>
            </a:r>
            <a:r>
              <a:rPr lang="en-US" baseline="0" dirty="0" smtClean="0"/>
              <a:t>  </a:t>
            </a:r>
          </a:p>
          <a:p>
            <a:pPr marL="0" marR="0" lvl="3" indent="0" algn="l" defTabSz="914400" rtl="0" eaLnBrk="1" fontAlgn="auto" latinLnBrk="0" hangingPunct="1">
              <a:lnSpc>
                <a:spcPct val="100000"/>
              </a:lnSpc>
              <a:spcBef>
                <a:spcPts val="0"/>
              </a:spcBef>
              <a:spcAft>
                <a:spcPts val="0"/>
              </a:spcAft>
              <a:buClrTx/>
              <a:buSzTx/>
              <a:buFontTx/>
              <a:buNone/>
              <a:tabLst/>
              <a:defRPr/>
            </a:pPr>
            <a:r>
              <a:rPr lang="en-US" baseline="0" dirty="0" smtClean="0"/>
              <a:t>HOW MANY KNOW THE FABLE OF CHICKEN LITTLE?</a:t>
            </a:r>
          </a:p>
          <a:p>
            <a:pPr marL="0" marR="0" lvl="3"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3" indent="0" algn="l" defTabSz="914400" rtl="0" eaLnBrk="1" fontAlgn="auto" latinLnBrk="0" hangingPunct="1">
              <a:lnSpc>
                <a:spcPct val="100000"/>
              </a:lnSpc>
              <a:spcBef>
                <a:spcPts val="0"/>
              </a:spcBef>
              <a:spcAft>
                <a:spcPts val="0"/>
              </a:spcAft>
              <a:buClrTx/>
              <a:buSzTx/>
              <a:buFontTx/>
              <a:buNone/>
              <a:tabLst/>
              <a:defRPr/>
            </a:pPr>
            <a:r>
              <a:rPr lang="en-US" baseline="0" dirty="0" smtClean="0"/>
              <a:t>An old fable in which “chicken little” is hyper-alarmed and throughout the fable he runs around yelling “The sky is falling, the sky is falling!”  There are a couple of morals embodied in the fable but the most important one here is this: </a:t>
            </a:r>
            <a:r>
              <a:rPr lang="en-US" dirty="0" smtClean="0"/>
              <a:t>"do not believe everything you are told". </a:t>
            </a:r>
            <a:endParaRPr lang="en-US" baseline="0" dirty="0" smtClean="0"/>
          </a:p>
          <a:p>
            <a:pPr marL="0" marR="0" lvl="3"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3"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3"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4934FB8A-2AC0-45FA-8DE8-9B7E397573F4}" type="slidenum">
              <a:rPr lang="en-US" smtClean="0"/>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http://www.american.com/archive/2008/july-august-magazine-contents/how-are-we-doing</a:t>
            </a:r>
          </a:p>
          <a:p>
            <a:r>
              <a:rPr lang="en-US" b="1" dirty="0" smtClean="0"/>
              <a:t>How Are We Doing?</a:t>
            </a:r>
          </a:p>
          <a:p>
            <a:r>
              <a:rPr lang="en-US" dirty="0" smtClean="0">
                <a:hlinkClick r:id="rId3"/>
              </a:rPr>
              <a:t>By W. Michael Cox and Richard </a:t>
            </a:r>
            <a:r>
              <a:rPr lang="en-US" dirty="0" err="1" smtClean="0">
                <a:hlinkClick r:id="rId3"/>
              </a:rPr>
              <a:t>Alm</a:t>
            </a:r>
            <a:r>
              <a:rPr lang="en-US" dirty="0" smtClean="0"/>
              <a:t> From the July/August 2008 Issue </a:t>
            </a:r>
          </a:p>
          <a:p>
            <a:r>
              <a:rPr lang="en-US" dirty="0" smtClean="0"/>
              <a:t>Filed under: </a:t>
            </a:r>
            <a:r>
              <a:rPr lang="en-US" dirty="0" smtClean="0">
                <a:hlinkClick r:id="rId4"/>
              </a:rPr>
              <a:t>Big Ideas</a:t>
            </a:r>
            <a:r>
              <a:rPr lang="en-US" dirty="0" smtClean="0"/>
              <a:t> </a:t>
            </a:r>
          </a:p>
          <a:p>
            <a:r>
              <a:rPr lang="en-US" dirty="0" smtClean="0"/>
              <a:t>Accessed 26 Jan 2010</a:t>
            </a:r>
          </a:p>
          <a:p>
            <a:endParaRPr lang="en-US" dirty="0"/>
          </a:p>
        </p:txBody>
      </p:sp>
      <p:sp>
        <p:nvSpPr>
          <p:cNvPr id="4" name="Slide Number Placeholder 3"/>
          <p:cNvSpPr>
            <a:spLocks noGrp="1"/>
          </p:cNvSpPr>
          <p:nvPr>
            <p:ph type="sldNum" sz="quarter" idx="10"/>
          </p:nvPr>
        </p:nvSpPr>
        <p:spPr/>
        <p:txBody>
          <a:bodyPr/>
          <a:lstStyle/>
          <a:p>
            <a:fld id="{4934FB8A-2AC0-45FA-8DE8-9B7E397573F4}" type="slidenum">
              <a:rPr lang="en-US" smtClean="0"/>
              <a:pPr/>
              <a:t>24</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http://www.american.com/archive/2008/july-august-magazine-contents/how-are-we-doing</a:t>
            </a:r>
          </a:p>
          <a:p>
            <a:r>
              <a:rPr lang="en-US" b="1" dirty="0" smtClean="0"/>
              <a:t>How Are We Doing?</a:t>
            </a:r>
          </a:p>
          <a:p>
            <a:r>
              <a:rPr lang="en-US" dirty="0" smtClean="0">
                <a:hlinkClick r:id="rId3"/>
              </a:rPr>
              <a:t>By W. Michael Cox and Richard </a:t>
            </a:r>
            <a:r>
              <a:rPr lang="en-US" dirty="0" err="1" smtClean="0">
                <a:hlinkClick r:id="rId3"/>
              </a:rPr>
              <a:t>Alm</a:t>
            </a:r>
            <a:r>
              <a:rPr lang="en-US" dirty="0" smtClean="0"/>
              <a:t> From the July/August 2008 Issue </a:t>
            </a:r>
          </a:p>
          <a:p>
            <a:r>
              <a:rPr lang="en-US" dirty="0" smtClean="0"/>
              <a:t>Filed under: </a:t>
            </a:r>
            <a:r>
              <a:rPr lang="en-US" dirty="0" smtClean="0">
                <a:hlinkClick r:id="rId4"/>
              </a:rPr>
              <a:t>Big Ideas</a:t>
            </a:r>
            <a:r>
              <a:rPr lang="en-US" dirty="0" smtClean="0"/>
              <a:t> </a:t>
            </a:r>
          </a:p>
          <a:p>
            <a:r>
              <a:rPr lang="en-US" dirty="0" smtClean="0"/>
              <a:t>Accessed 26 Jan 2010</a:t>
            </a:r>
            <a:endParaRPr lang="en-US" dirty="0"/>
          </a:p>
        </p:txBody>
      </p:sp>
      <p:sp>
        <p:nvSpPr>
          <p:cNvPr id="4" name="Slide Number Placeholder 3"/>
          <p:cNvSpPr>
            <a:spLocks noGrp="1"/>
          </p:cNvSpPr>
          <p:nvPr>
            <p:ph type="sldNum" sz="quarter" idx="10"/>
          </p:nvPr>
        </p:nvSpPr>
        <p:spPr/>
        <p:txBody>
          <a:bodyPr/>
          <a:lstStyle/>
          <a:p>
            <a:fld id="{4934FB8A-2AC0-45FA-8DE8-9B7E397573F4}" type="slidenum">
              <a:rPr lang="en-US" smtClean="0"/>
              <a:pPr/>
              <a:t>25</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OK – OK: but that’s true for</a:t>
            </a:r>
            <a:r>
              <a:rPr lang="en-US" baseline="0" dirty="0" smtClean="0"/>
              <a:t> </a:t>
            </a:r>
            <a:r>
              <a:rPr lang="en-US" dirty="0" smtClean="0"/>
              <a:t>just the rich, industrialized,</a:t>
            </a:r>
            <a:r>
              <a:rPr lang="en-US" baseline="0" dirty="0" smtClean="0"/>
              <a:t> </a:t>
            </a:r>
            <a:r>
              <a:rPr lang="en-US" dirty="0" smtClean="0"/>
              <a:t>western world (You know, the imperialists…) </a:t>
            </a:r>
            <a:r>
              <a:rPr lang="en-US" baseline="0" dirty="0" smtClean="0"/>
              <a:t>you say?!?!?</a:t>
            </a:r>
            <a:endParaRPr lang="en-US" dirty="0"/>
          </a:p>
        </p:txBody>
      </p:sp>
      <p:sp>
        <p:nvSpPr>
          <p:cNvPr id="4" name="Slide Number Placeholder 3"/>
          <p:cNvSpPr>
            <a:spLocks noGrp="1"/>
          </p:cNvSpPr>
          <p:nvPr>
            <p:ph type="sldNum" sz="quarter" idx="10"/>
          </p:nvPr>
        </p:nvSpPr>
        <p:spPr/>
        <p:txBody>
          <a:bodyPr/>
          <a:lstStyle/>
          <a:p>
            <a:fld id="{4934FB8A-2AC0-45FA-8DE8-9B7E397573F4}" type="slidenum">
              <a:rPr lang="en-US" smtClean="0"/>
              <a:pPr/>
              <a:t>26</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Forgive my sense of humor…</a:t>
            </a:r>
            <a:endParaRPr lang="en-US" dirty="0"/>
          </a:p>
        </p:txBody>
      </p:sp>
      <p:sp>
        <p:nvSpPr>
          <p:cNvPr id="4" name="Slide Number Placeholder 3"/>
          <p:cNvSpPr>
            <a:spLocks noGrp="1"/>
          </p:cNvSpPr>
          <p:nvPr>
            <p:ph type="sldNum" sz="quarter" idx="10"/>
          </p:nvPr>
        </p:nvSpPr>
        <p:spPr/>
        <p:txBody>
          <a:bodyPr/>
          <a:lstStyle/>
          <a:p>
            <a:fld id="{4934FB8A-2AC0-45FA-8DE8-9B7E397573F4}" type="slidenum">
              <a:rPr lang="en-US" smtClean="0"/>
              <a:pPr/>
              <a:t>27</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Source shows</a:t>
            </a:r>
            <a:r>
              <a:rPr lang="en-US" baseline="0" dirty="0" smtClean="0"/>
              <a:t> graph.</a:t>
            </a:r>
            <a:endParaRPr lang="en-US" dirty="0"/>
          </a:p>
        </p:txBody>
      </p:sp>
      <p:sp>
        <p:nvSpPr>
          <p:cNvPr id="4" name="Slide Number Placeholder 3"/>
          <p:cNvSpPr>
            <a:spLocks noGrp="1"/>
          </p:cNvSpPr>
          <p:nvPr>
            <p:ph type="sldNum" sz="quarter" idx="10"/>
          </p:nvPr>
        </p:nvSpPr>
        <p:spPr/>
        <p:txBody>
          <a:bodyPr/>
          <a:lstStyle/>
          <a:p>
            <a:fld id="{4934FB8A-2AC0-45FA-8DE8-9B7E397573F4}" type="slidenum">
              <a:rPr lang="en-US" smtClean="0"/>
              <a:pPr/>
              <a:t>29</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r>
              <a:rPr lang="en-US" dirty="0" smtClean="0"/>
              <a:t>What is our real experience with capitalism as opposed to central planning?</a:t>
            </a:r>
          </a:p>
          <a:p>
            <a:pPr lvl="1"/>
            <a:r>
              <a:rPr lang="en-US" dirty="0" smtClean="0"/>
              <a:t>Is capitalism under-estimated in its contributions to progress by many measures?</a:t>
            </a:r>
          </a:p>
          <a:p>
            <a:pPr lvl="1"/>
            <a:r>
              <a:rPr lang="en-US" dirty="0" smtClean="0"/>
              <a:t>What is it so important to attack capitalism and money as the root of all evil?</a:t>
            </a:r>
          </a:p>
          <a:p>
            <a:pPr lvl="1"/>
            <a:r>
              <a:rPr lang="en-US" dirty="0" smtClean="0"/>
              <a:t>In whose interest is this attack?</a:t>
            </a:r>
          </a:p>
          <a:p>
            <a:pPr lvl="1"/>
            <a:r>
              <a:rPr lang="en-US" dirty="0" smtClean="0"/>
              <a:t>Why is it so easy for most people to accept?</a:t>
            </a:r>
          </a:p>
          <a:p>
            <a:pPr lvl="1"/>
            <a:r>
              <a:rPr lang="en-US" dirty="0" smtClean="0"/>
              <a:t/>
            </a:r>
            <a:br>
              <a:rPr lang="en-US" dirty="0" smtClean="0"/>
            </a:br>
            <a:endParaRPr lang="en-US" dirty="0"/>
          </a:p>
        </p:txBody>
      </p:sp>
      <p:sp>
        <p:nvSpPr>
          <p:cNvPr id="4" name="Slide Number Placeholder 3"/>
          <p:cNvSpPr>
            <a:spLocks noGrp="1"/>
          </p:cNvSpPr>
          <p:nvPr>
            <p:ph type="sldNum" sz="quarter" idx="10"/>
          </p:nvPr>
        </p:nvSpPr>
        <p:spPr/>
        <p:txBody>
          <a:bodyPr/>
          <a:lstStyle/>
          <a:p>
            <a:fld id="{4934FB8A-2AC0-45FA-8DE8-9B7E397573F4}" type="slidenum">
              <a:rPr lang="en-US" smtClean="0"/>
              <a:pPr/>
              <a:t>30</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34FB8A-2AC0-45FA-8DE8-9B7E397573F4}" type="slidenum">
              <a:rPr lang="en-US" smtClean="0"/>
              <a:pPr/>
              <a:t>31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r>
              <a:rPr lang="en-US" sz="1200" b="0" i="0" kern="1200" dirty="0" smtClean="0">
                <a:solidFill>
                  <a:schemeClr val="tx1"/>
                </a:solidFill>
                <a:latin typeface="+mn-lt"/>
                <a:ea typeface="+mn-ea"/>
                <a:cs typeface="+mn-cs"/>
              </a:rPr>
              <a:t>In the 1970s, Paul Ehrlich, a neo-Malthusian biologist, argued that excessive consumption was producing shortages of natural resources. Economist Julian Simon responded that, for the foreseeable future, the operations of the market and of human ingenuity would be so successful that not only would shortages be avoided, but prices of natural resources could actually be expected to fall.</a:t>
            </a:r>
          </a:p>
          <a:p>
            <a:endParaRPr lang="en-US" sz="1200" b="0" i="0" kern="1200" dirty="0" smtClean="0">
              <a:solidFill>
                <a:schemeClr val="tx1"/>
              </a:solidFill>
              <a:latin typeface="+mn-lt"/>
              <a:ea typeface="+mn-ea"/>
              <a:cs typeface="+mn-cs"/>
            </a:endParaRPr>
          </a:p>
          <a:p>
            <a:r>
              <a:rPr lang="en-US" sz="1200" b="0" i="0" kern="1200" dirty="0" smtClean="0">
                <a:solidFill>
                  <a:schemeClr val="tx1"/>
                </a:solidFill>
                <a:latin typeface="+mn-lt"/>
                <a:ea typeface="+mn-ea"/>
                <a:cs typeface="+mn-cs"/>
              </a:rPr>
              <a:t>Simon bet that the price of any set of raw materials would be lower ten years from now than it was today. Ehrlich and his supporters took up the challenge and, in October 1980, chose five metals: chrome, copper, nickel, tin, and tungsten.</a:t>
            </a:r>
          </a:p>
          <a:p>
            <a:endParaRPr lang="en-US" sz="1200" b="0" i="0" kern="1200" dirty="0" smtClean="0">
              <a:solidFill>
                <a:schemeClr val="tx1"/>
              </a:solidFill>
              <a:latin typeface="+mn-lt"/>
              <a:ea typeface="+mn-ea"/>
              <a:cs typeface="+mn-cs"/>
            </a:endParaRPr>
          </a:p>
          <a:p>
            <a:r>
              <a:rPr lang="en-US" sz="1200" b="0" i="0" kern="1200" dirty="0" smtClean="0">
                <a:solidFill>
                  <a:schemeClr val="tx1"/>
                </a:solidFill>
                <a:latin typeface="+mn-lt"/>
                <a:ea typeface="+mn-ea"/>
                <a:cs typeface="+mn-cs"/>
              </a:rPr>
              <a:t>Simon won the bet as, by October 1990, the composite price index of these five metals had fallen by more than 40 percent. Simon was humble in victory, however, noting that because metal prices are volatile, he could quite easily have lost. His theory was that raw material prices would trend down in the long-run, not necessarily in a period as short as ten years.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4934FB8A-2AC0-45FA-8DE8-9B7E397573F4}"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we were right in 1980 then</a:t>
            </a:r>
            <a:r>
              <a:rPr lang="en-US" baseline="0" dirty="0" smtClean="0"/>
              <a:t> we sho9ld have run out of oil in 2008.  Thank goodness they were wrong, eh?!?!</a:t>
            </a:r>
            <a:endParaRPr lang="en-US" dirty="0"/>
          </a:p>
        </p:txBody>
      </p:sp>
      <p:sp>
        <p:nvSpPr>
          <p:cNvPr id="4" name="Slide Number Placeholder 3"/>
          <p:cNvSpPr>
            <a:spLocks noGrp="1"/>
          </p:cNvSpPr>
          <p:nvPr>
            <p:ph type="sldNum" sz="quarter" idx="10"/>
          </p:nvPr>
        </p:nvSpPr>
        <p:spPr/>
        <p:txBody>
          <a:bodyPr/>
          <a:lstStyle/>
          <a:p>
            <a:fld id="{4934FB8A-2AC0-45FA-8DE8-9B7E397573F4}"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Schumpeter was probably the greatest economic historian</a:t>
            </a:r>
            <a:r>
              <a:rPr lang="en-US" sz="1200" baseline="0" dirty="0" smtClean="0"/>
              <a:t> of the 20</a:t>
            </a:r>
            <a:r>
              <a:rPr lang="en-US" sz="1200" baseline="30000" dirty="0" smtClean="0"/>
              <a:t>th</a:t>
            </a:r>
            <a:r>
              <a:rPr lang="en-US" sz="1200" baseline="0" dirty="0" smtClean="0"/>
              <a:t> century. He left many legacies but one is his understanding of the role that capitalism played in lifting the masses out of deep, structural poverty.  </a:t>
            </a: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Base our perspective in the reality for nearly all human beings on this planet.  The world  has seen a massive increase in the standard-of-living</a:t>
            </a:r>
            <a:r>
              <a:rPr lang="en-US" sz="1200" baseline="0" dirty="0" smtClean="0"/>
              <a:t> of huge subsets of population.  There are numerous measures we can use and are used.  </a:t>
            </a:r>
            <a:r>
              <a:rPr lang="en-US" sz="1200" dirty="0" smtClean="0"/>
              <a:t>The</a:t>
            </a:r>
            <a:r>
              <a:rPr lang="en-US" sz="1200" baseline="0" dirty="0" smtClean="0"/>
              <a:t> progress is stunning and it is false and disingenuous to ignore it.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t>I maintain that the focus </a:t>
            </a:r>
            <a:r>
              <a:rPr lang="en-US" sz="1200" b="1" baseline="0" dirty="0" smtClean="0"/>
              <a:t>ought</a:t>
            </a:r>
            <a:r>
              <a:rPr lang="en-US" sz="1200" baseline="0" dirty="0" smtClean="0"/>
              <a:t> to be – yes, OUGHT TO BE – on Human Flourishing.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t>The big question in economic history is this:  How did mankind go from subsistence to phenomenal progress in the span of about 300 years?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t>It is true that the progress has not been “equitably distributed” around the world, though there is substantial absolute progress in nearly all places (more on that later.)  But is the issue distribution?  Or is the issue to try to understand how some advanced a thousand-fold and others only a hundred-fold?  This is what development economics is about.  I maintain that to really understand development economics one must have a historical framework based upon reality.</a:t>
            </a:r>
            <a:endParaRPr lang="en-US" sz="1200" dirty="0" smtClean="0"/>
          </a:p>
          <a:p>
            <a:endParaRPr lang="en-US" dirty="0"/>
          </a:p>
        </p:txBody>
      </p:sp>
      <p:sp>
        <p:nvSpPr>
          <p:cNvPr id="4" name="Slide Number Placeholder 3"/>
          <p:cNvSpPr>
            <a:spLocks noGrp="1"/>
          </p:cNvSpPr>
          <p:nvPr>
            <p:ph type="sldNum" sz="quarter" idx="10"/>
          </p:nvPr>
        </p:nvSpPr>
        <p:spPr/>
        <p:txBody>
          <a:bodyPr/>
          <a:lstStyle/>
          <a:p>
            <a:fld id="{4934FB8A-2AC0-45FA-8DE8-9B7E397573F4}"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is the “Hobbs hockey stick curve”!</a:t>
            </a:r>
          </a:p>
          <a:p>
            <a:endParaRPr lang="en-US" dirty="0" smtClean="0"/>
          </a:p>
          <a:p>
            <a:r>
              <a:rPr lang="en-US" dirty="0" smtClean="0"/>
              <a:t>Source: Economist Magazine</a:t>
            </a:r>
          </a:p>
          <a:p>
            <a:endParaRPr lang="en-US" dirty="0" smtClean="0"/>
          </a:p>
          <a:p>
            <a:r>
              <a:rPr lang="en-US" dirty="0" smtClean="0"/>
              <a:t>Point out the axes,</a:t>
            </a:r>
            <a:r>
              <a:rPr lang="en-US" baseline="0" dirty="0" smtClean="0"/>
              <a:t> major events.</a:t>
            </a:r>
            <a:endParaRPr lang="en-US" dirty="0"/>
          </a:p>
        </p:txBody>
      </p:sp>
      <p:sp>
        <p:nvSpPr>
          <p:cNvPr id="4" name="Slide Number Placeholder 3"/>
          <p:cNvSpPr>
            <a:spLocks noGrp="1"/>
          </p:cNvSpPr>
          <p:nvPr>
            <p:ph type="sldNum" sz="quarter" idx="10"/>
          </p:nvPr>
        </p:nvSpPr>
        <p:spPr/>
        <p:txBody>
          <a:bodyPr/>
          <a:lstStyle/>
          <a:p>
            <a:fld id="{4934FB8A-2AC0-45FA-8DE8-9B7E397573F4}"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 agree</a:t>
            </a:r>
            <a:r>
              <a:rPr lang="en-US" baseline="0" dirty="0" smtClean="0"/>
              <a:t> with </a:t>
            </a:r>
            <a:r>
              <a:rPr lang="en-US" baseline="0" dirty="0" err="1" smtClean="0"/>
              <a:t>Juliam</a:t>
            </a:r>
            <a:r>
              <a:rPr lang="en-US" baseline="0" dirty="0" smtClean="0"/>
              <a:t> Simon.  </a:t>
            </a:r>
          </a:p>
          <a:p>
            <a:endParaRPr lang="en-US" baseline="0" dirty="0" smtClean="0"/>
          </a:p>
          <a:p>
            <a:r>
              <a:rPr lang="en-US" dirty="0" smtClean="0"/>
              <a:t>Page 21, Ludwig von </a:t>
            </a:r>
            <a:r>
              <a:rPr lang="en-US" dirty="0" err="1" smtClean="0"/>
              <a:t>Mises</a:t>
            </a:r>
            <a:r>
              <a:rPr lang="en-US" dirty="0" smtClean="0"/>
              <a:t>, </a:t>
            </a:r>
            <a:r>
              <a:rPr lang="en-US" i="1" dirty="0" smtClean="0"/>
              <a:t>The Anti-capitalist Mentality,</a:t>
            </a:r>
            <a:r>
              <a:rPr lang="en-US" dirty="0" smtClean="0"/>
              <a:t> edited and with a preface by Bettina Bien Greaves (Indianapolis: Liberty Fund, 2006).</a:t>
            </a:r>
          </a:p>
          <a:p>
            <a:endParaRPr lang="en-US" dirty="0" smtClean="0"/>
          </a:p>
          <a:p>
            <a:r>
              <a:rPr lang="en-US" dirty="0" smtClean="0"/>
              <a:t>Accessed from http://oll.libertyfund.org/title/1889 on 2010-02-18</a:t>
            </a:r>
          </a:p>
          <a:p>
            <a:endParaRPr lang="en-US" dirty="0"/>
          </a:p>
        </p:txBody>
      </p:sp>
      <p:sp>
        <p:nvSpPr>
          <p:cNvPr id="4" name="Slide Number Placeholder 3"/>
          <p:cNvSpPr>
            <a:spLocks noGrp="1"/>
          </p:cNvSpPr>
          <p:nvPr>
            <p:ph type="sldNum" sz="quarter" idx="10"/>
          </p:nvPr>
        </p:nvSpPr>
        <p:spPr/>
        <p:txBody>
          <a:bodyPr/>
          <a:lstStyle/>
          <a:p>
            <a:fld id="{4934FB8A-2AC0-45FA-8DE8-9B7E397573F4}"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how I introduce the entire topic in my courses.</a:t>
            </a:r>
          </a:p>
          <a:p>
            <a:endParaRPr lang="en-US" dirty="0" smtClean="0"/>
          </a:p>
          <a:p>
            <a:r>
              <a:rPr lang="en-US" dirty="0" smtClean="0"/>
              <a:t>I have a question for you to answer and we</a:t>
            </a:r>
            <a:r>
              <a:rPr lang="en-US" baseline="0" dirty="0" smtClean="0"/>
              <a:t> will see how many have read any American Civil War history.</a:t>
            </a:r>
          </a:p>
          <a:p>
            <a:endParaRPr lang="en-US" baseline="0" dirty="0" smtClean="0"/>
          </a:p>
          <a:p>
            <a:r>
              <a:rPr lang="en-US" dirty="0" smtClean="0"/>
              <a:t>Read the question, don’t answer it immediately and reflect upon it for 30 seconds.  </a:t>
            </a:r>
          </a:p>
          <a:p>
            <a:endParaRPr lang="en-US" dirty="0" smtClean="0"/>
          </a:p>
          <a:p>
            <a:r>
              <a:rPr lang="en-US" dirty="0" smtClean="0"/>
              <a:t>Now - write down an answer in one or</a:t>
            </a:r>
            <a:r>
              <a:rPr lang="en-US" baseline="0" dirty="0" smtClean="0"/>
              <a:t> two sentences</a:t>
            </a:r>
            <a:r>
              <a:rPr lang="en-US" dirty="0" smtClean="0"/>
              <a:t>.  </a:t>
            </a:r>
          </a:p>
          <a:p>
            <a:endParaRPr lang="en-US" dirty="0" smtClean="0"/>
          </a:p>
          <a:p>
            <a:r>
              <a:rPr lang="en-US" dirty="0" smtClean="0"/>
              <a:t>WAIT ONE-HALF  MINUTE AND WRITE</a:t>
            </a:r>
          </a:p>
          <a:p>
            <a:endParaRPr lang="en-US" dirty="0" smtClean="0"/>
          </a:p>
          <a:p>
            <a:r>
              <a:rPr lang="en-US" dirty="0" smtClean="0"/>
              <a:t>GO TO NEXT</a:t>
            </a:r>
            <a:r>
              <a:rPr lang="en-US" baseline="0" dirty="0" smtClean="0"/>
              <a:t> SLIDE</a:t>
            </a:r>
            <a:endParaRPr lang="en-US" dirty="0"/>
          </a:p>
        </p:txBody>
      </p:sp>
      <p:sp>
        <p:nvSpPr>
          <p:cNvPr id="4" name="Slide Number Placeholder 3"/>
          <p:cNvSpPr>
            <a:spLocks noGrp="1"/>
          </p:cNvSpPr>
          <p:nvPr>
            <p:ph type="sldNum" sz="quarter" idx="10"/>
          </p:nvPr>
        </p:nvSpPr>
        <p:spPr/>
        <p:txBody>
          <a:bodyPr/>
          <a:lstStyle/>
          <a:p>
            <a:fld id="{4934FB8A-2AC0-45FA-8DE8-9B7E397573F4}" type="slidenum">
              <a:rPr lang="en-US" smtClean="0"/>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2400" dirty="0" smtClean="0"/>
              <a:t>Hint #1!</a:t>
            </a:r>
          </a:p>
          <a:p>
            <a:endParaRPr lang="en-US" sz="2400" dirty="0" smtClean="0"/>
          </a:p>
          <a:p>
            <a:r>
              <a:rPr lang="en-US" sz="2400" dirty="0" smtClean="0"/>
              <a:t>So what is your answer?  I</a:t>
            </a:r>
            <a:r>
              <a:rPr lang="en-US" sz="2400" baseline="0" dirty="0" smtClean="0"/>
              <a:t> know mine!</a:t>
            </a:r>
            <a:endParaRPr lang="en-US" sz="2400" dirty="0"/>
          </a:p>
        </p:txBody>
      </p:sp>
      <p:sp>
        <p:nvSpPr>
          <p:cNvPr id="4" name="Slide Number Placeholder 3"/>
          <p:cNvSpPr>
            <a:spLocks noGrp="1"/>
          </p:cNvSpPr>
          <p:nvPr>
            <p:ph type="sldNum" sz="quarter" idx="10"/>
          </p:nvPr>
        </p:nvSpPr>
        <p:spPr/>
        <p:txBody>
          <a:bodyPr/>
          <a:lstStyle/>
          <a:p>
            <a:fld id="{4934FB8A-2AC0-45FA-8DE8-9B7E397573F4}"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9D464B6-8F2F-4DF8-B95D-861AAE530C6B}" type="datetimeFigureOut">
              <a:rPr lang="en-US" smtClean="0"/>
              <a:pPr/>
              <a:t>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A78E7C-0613-4E77-ACE0-6377F660C36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D464B6-8F2F-4DF8-B95D-861AAE530C6B}" type="datetimeFigureOut">
              <a:rPr lang="en-US" smtClean="0"/>
              <a:pPr/>
              <a:t>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A78E7C-0613-4E77-ACE0-6377F660C36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D464B6-8F2F-4DF8-B95D-861AAE530C6B}" type="datetimeFigureOut">
              <a:rPr lang="en-US" smtClean="0"/>
              <a:pPr/>
              <a:t>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A78E7C-0613-4E77-ACE0-6377F660C36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D464B6-8F2F-4DF8-B95D-861AAE530C6B}" type="datetimeFigureOut">
              <a:rPr lang="en-US" smtClean="0"/>
              <a:pPr/>
              <a:t>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A78E7C-0613-4E77-ACE0-6377F660C36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D464B6-8F2F-4DF8-B95D-861AAE530C6B}" type="datetimeFigureOut">
              <a:rPr lang="en-US" smtClean="0"/>
              <a:pPr/>
              <a:t>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A78E7C-0613-4E77-ACE0-6377F660C36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9D464B6-8F2F-4DF8-B95D-861AAE530C6B}" type="datetimeFigureOut">
              <a:rPr lang="en-US" smtClean="0"/>
              <a:pPr/>
              <a:t>2/2/2011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A78E7C-0613-4E77-ACE0-6377F660C36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9D464B6-8F2F-4DF8-B95D-861AAE530C6B}" type="datetimeFigureOut">
              <a:rPr lang="en-US" smtClean="0"/>
              <a:pPr/>
              <a:t>2/2/2011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A78E7C-0613-4E77-ACE0-6377F660C36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9D464B6-8F2F-4DF8-B95D-861AAE530C6B}" type="datetimeFigureOut">
              <a:rPr lang="en-US" smtClean="0"/>
              <a:pPr/>
              <a:t>2/2/2011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1A78E7C-0613-4E77-ACE0-6377F660C36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D464B6-8F2F-4DF8-B95D-861AAE530C6B}" type="datetimeFigureOut">
              <a:rPr lang="en-US" smtClean="0"/>
              <a:pPr/>
              <a:t>2/2/2011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A78E7C-0613-4E77-ACE0-6377F660C36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D464B6-8F2F-4DF8-B95D-861AAE530C6B}" type="datetimeFigureOut">
              <a:rPr lang="en-US" smtClean="0"/>
              <a:pPr/>
              <a:t>2/2/2011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A78E7C-0613-4E77-ACE0-6377F660C36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D464B6-8F2F-4DF8-B95D-861AAE530C6B}" type="datetimeFigureOut">
              <a:rPr lang="en-US" smtClean="0"/>
              <a:pPr/>
              <a:t>2/2/2011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A78E7C-0613-4E77-ACE0-6377F660C36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D464B6-8F2F-4DF8-B95D-861AAE530C6B}" type="datetimeFigureOut">
              <a:rPr lang="en-US" smtClean="0"/>
              <a:pPr/>
              <a:t>2/2/2011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A78E7C-0613-4E77-ACE0-6377F660C36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sonofthesouth.net/leefoundation/leg-amputation.htm"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www.nytimes.com/interactive/2008/05/03/business/20080403_SPENDING_GRAPHIC.html"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history.sandiego.edu/GEN/recording/notes.html"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rotman.utoronto.ca/facBios/viewFac.asp?facultyID=astebro"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www.amazon.com/Entrepreneurship-Theory-and-Practice/dp/B00020S4YC/?tag=discountrate-20"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www.dallasfed.org/fed/annual/index.cfm#1997"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youtube.com/watch?v=dPosEhkx5vI"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hyperlink" Target="http://www.agbioworld.org/biotech-info/topics/borlaug/borlaug-rap.html" TargetMode="External"/></Relationships>
</file>

<file path=ppt/slides/_rels/slide28.xml.rels><?xml version="1.0" encoding="UTF-8" standalone="yes"?>
<Relationships xmlns="http://schemas.openxmlformats.org/package/2006/relationships"><Relationship Id="rId2" Type="http://schemas.openxmlformats.org/officeDocument/2006/relationships/hyperlink" Target="http://www.nber.org/papers/w15433"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nber.org/papers/w15433"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hyperlink" Target="http://www.voxeu.org/index.php?q=node/4508"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youtube.com/watch?v=gP4apO4dbhw"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400" kern="1200" dirty="0" smtClean="0">
                <a:solidFill>
                  <a:schemeClr val="tx1"/>
                </a:solidFill>
                <a:latin typeface="+mj-lt"/>
                <a:ea typeface="+mj-ea"/>
                <a:cs typeface="+mj-cs"/>
              </a:rPr>
              <a:t>Actualizing Caplan -</a:t>
            </a:r>
            <a:endParaRPr lang="en-US" dirty="0"/>
          </a:p>
        </p:txBody>
      </p:sp>
      <p:sp>
        <p:nvSpPr>
          <p:cNvPr id="3" name="Subtitle 2"/>
          <p:cNvSpPr>
            <a:spLocks noGrp="1"/>
          </p:cNvSpPr>
          <p:nvPr>
            <p:ph type="subTitle" idx="1"/>
          </p:nvPr>
        </p:nvSpPr>
        <p:spPr/>
        <p:txBody>
          <a:bodyPr/>
          <a:lstStyle/>
          <a:p>
            <a:r>
              <a:rPr lang="en-US" dirty="0" smtClean="0">
                <a:solidFill>
                  <a:schemeClr val="tx1"/>
                </a:solidFill>
                <a:latin typeface="+mj-lt"/>
                <a:ea typeface="+mj-ea"/>
                <a:cs typeface="+mj-cs"/>
              </a:rPr>
              <a:t>Developing Historical Perspectives on Human Progress</a:t>
            </a: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Battle Field Surgery</a:t>
            </a:r>
            <a:endParaRPr lang="en-US" dirty="0"/>
          </a:p>
        </p:txBody>
      </p:sp>
      <p:sp>
        <p:nvSpPr>
          <p:cNvPr id="3" name="Content Placeholder 2"/>
          <p:cNvSpPr>
            <a:spLocks noGrp="1"/>
          </p:cNvSpPr>
          <p:nvPr>
            <p:ph idx="1"/>
          </p:nvPr>
        </p:nvSpPr>
        <p:spPr/>
        <p:txBody>
          <a:bodyPr/>
          <a:lstStyle/>
          <a:p>
            <a:r>
              <a:rPr lang="en-US" dirty="0" smtClean="0"/>
              <a:t>Who was the best surgeon in the </a:t>
            </a:r>
            <a:r>
              <a:rPr lang="en-US" dirty="0"/>
              <a:t>C</a:t>
            </a:r>
            <a:r>
              <a:rPr lang="en-US" dirty="0" smtClean="0"/>
              <a:t>ivil War?</a:t>
            </a:r>
          </a:p>
          <a:p>
            <a:pPr>
              <a:buNone/>
            </a:pPr>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descr="civil-war-amputation-kit-650.jpg"/>
          <p:cNvPicPr>
            <a:picLocks noGrp="1" noChangeAspect="1"/>
          </p:cNvPicPr>
          <p:nvPr>
            <p:ph idx="1"/>
          </p:nvPr>
        </p:nvPicPr>
        <p:blipFill>
          <a:blip r:embed="rId3" cstate="print"/>
          <a:stretch>
            <a:fillRect/>
          </a:stretch>
        </p:blipFill>
        <p:spPr>
          <a:xfrm>
            <a:off x="228600" y="304800"/>
            <a:ext cx="8686800" cy="6172200"/>
          </a:xfrm>
        </p:spPr>
      </p:pic>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hlinkClick r:id="rId3"/>
              </a:rPr>
              <a:t>The fastest surgeon</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pPr>
              <a:buNone/>
            </a:pPr>
            <a:endParaRPr lang="en-US" sz="3600" i="1" dirty="0" smtClean="0"/>
          </a:p>
          <a:p>
            <a:pPr>
              <a:buNone/>
            </a:pPr>
            <a:r>
              <a:rPr lang="en-US" sz="3600" i="1" dirty="0" smtClean="0"/>
              <a:t>“…do it with as much quickness as possible, and therefore carry the knife all round the member with one sweep, the hand which holds the knife being carried round under the limb…”</a:t>
            </a:r>
          </a:p>
          <a:p>
            <a:pPr>
              <a:buNone/>
            </a:pPr>
            <a:endParaRPr lang="en-US" sz="3400" i="1" dirty="0" smtClean="0"/>
          </a:p>
          <a:p>
            <a:pPr>
              <a:buNone/>
            </a:pPr>
            <a:r>
              <a:rPr lang="en-US" sz="3400" dirty="0" smtClean="0"/>
              <a:t>  </a:t>
            </a:r>
            <a:endParaRPr lang="en-US" i="1" dirty="0" smtClean="0"/>
          </a:p>
          <a:p>
            <a:pPr>
              <a:buNone/>
            </a:pPr>
            <a:r>
              <a:rPr lang="en-US" dirty="0" smtClean="0"/>
              <a:t/>
            </a:r>
            <a:br>
              <a:rPr lang="en-US" dirty="0" smtClean="0"/>
            </a:br>
            <a:r>
              <a:rPr lang="en-US" sz="2400" b="1" dirty="0" smtClean="0"/>
              <a:t>Source: "The Practice of Surgery", by Samuel Cooper, and notes by Dr. Alexander H. Stevens. This book served as the "How To" guide for Civil War surgeons.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pPr algn="ctr"/>
            <a:r>
              <a:rPr lang="en-US" sz="4800" dirty="0" err="1" smtClean="0"/>
              <a:t>Zoccoli</a:t>
            </a:r>
            <a:endParaRPr lang="en-US" sz="4800" dirty="0"/>
          </a:p>
        </p:txBody>
      </p:sp>
      <p:pic>
        <p:nvPicPr>
          <p:cNvPr id="1026" name="Picture 2"/>
          <p:cNvPicPr>
            <a:picLocks noGrp="1" noChangeAspect="1" noChangeArrowheads="1"/>
          </p:cNvPicPr>
          <p:nvPr>
            <p:ph type="pic" idx="1"/>
          </p:nvPr>
        </p:nvPicPr>
        <p:blipFill>
          <a:blip r:embed="rId3" cstate="print"/>
          <a:srcRect t="12007" b="12007"/>
          <a:stretch>
            <a:fillRect/>
          </a:stretch>
        </p:blipFill>
        <p:spPr bwMode="auto">
          <a:prstGeom prst="rect">
            <a:avLst/>
          </a:prstGeom>
          <a:noFill/>
          <a:ln w="9525">
            <a:noFill/>
            <a:miter lim="800000"/>
            <a:headEnd/>
            <a:tailEnd/>
          </a:ln>
        </p:spPr>
      </p:pic>
      <p:sp>
        <p:nvSpPr>
          <p:cNvPr id="7" name="Text Placeholder 6"/>
          <p:cNvSpPr>
            <a:spLocks noGrp="1"/>
          </p:cNvSpPr>
          <p:nvPr>
            <p:ph type="body" sz="half" idx="2"/>
          </p:nvPr>
        </p:nvSpPr>
        <p:spPr/>
        <p:txBody>
          <a:bodyPr>
            <a:normAutofit/>
          </a:bodyPr>
          <a:lstStyle/>
          <a:p>
            <a:pPr algn="ctr"/>
            <a:r>
              <a:rPr lang="en-US" sz="4000" dirty="0" smtClean="0"/>
              <a:t>What was their purpose?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ctr"/>
            <a:r>
              <a:rPr lang="en-US" sz="4000" dirty="0" smtClean="0"/>
              <a:t>Horse Manure</a:t>
            </a:r>
            <a:endParaRPr lang="en-US" dirty="0"/>
          </a:p>
        </p:txBody>
      </p:sp>
      <p:sp>
        <p:nvSpPr>
          <p:cNvPr id="6" name="Content Placeholder 5"/>
          <p:cNvSpPr>
            <a:spLocks noGrp="1"/>
          </p:cNvSpPr>
          <p:nvPr>
            <p:ph idx="1"/>
          </p:nvPr>
        </p:nvSpPr>
        <p:spPr/>
        <p:txBody>
          <a:bodyPr>
            <a:normAutofit lnSpcReduction="10000"/>
          </a:bodyPr>
          <a:lstStyle/>
          <a:p>
            <a:r>
              <a:rPr lang="en-US" dirty="0" smtClean="0"/>
              <a:t>World's first urban planning conference (1898) with a nearly singular focus on the problems associated with horses</a:t>
            </a:r>
          </a:p>
          <a:p>
            <a:r>
              <a:rPr lang="en-US" dirty="0" smtClean="0"/>
              <a:t> Morris (2007) "American cities were drowning in horse manure as well as other unpleasant byproducts of the era’s predominant mode of transportation: urine, flies, congestion, carcasses, and traffic accidents.”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Horse Manure</a:t>
            </a:r>
            <a:endParaRPr lang="en-US" dirty="0"/>
          </a:p>
        </p:txBody>
      </p:sp>
      <p:sp>
        <p:nvSpPr>
          <p:cNvPr id="3" name="Content Placeholder 2"/>
          <p:cNvSpPr>
            <a:spLocks noGrp="1"/>
          </p:cNvSpPr>
          <p:nvPr>
            <p:ph idx="1"/>
          </p:nvPr>
        </p:nvSpPr>
        <p:spPr/>
        <p:txBody>
          <a:bodyPr>
            <a:normAutofit fontScale="92500"/>
          </a:bodyPr>
          <a:lstStyle/>
          <a:p>
            <a:r>
              <a:rPr lang="en-US" dirty="0" smtClean="0"/>
              <a:t>The problem in 1880 was approximately 15,000 dead horses in New York City streets</a:t>
            </a:r>
          </a:p>
          <a:p>
            <a:pPr lvl="1"/>
            <a:r>
              <a:rPr lang="en-US" dirty="0" smtClean="0"/>
              <a:t>Solution? Delay removal, allow the corpse to putrefy sufficiently to saw and transport the carcass</a:t>
            </a:r>
          </a:p>
          <a:p>
            <a:r>
              <a:rPr lang="en-US" dirty="0" smtClean="0"/>
              <a:t> Problem in 1900 approximately 2,500,000 lbs. </a:t>
            </a:r>
            <a:r>
              <a:rPr lang="en-US" b="1" i="1" dirty="0" smtClean="0"/>
              <a:t>per day </a:t>
            </a:r>
            <a:r>
              <a:rPr lang="en-US" dirty="0" smtClean="0"/>
              <a:t>in New York City streets</a:t>
            </a:r>
          </a:p>
          <a:p>
            <a:r>
              <a:rPr lang="en-US" dirty="0" smtClean="0"/>
              <a:t>Supply shift!</a:t>
            </a:r>
          </a:p>
          <a:p>
            <a:r>
              <a:rPr lang="en-US" dirty="0" smtClean="0"/>
              <a:t>Prices for manure fell for agricultural purpose yielding piles on vacant lots 40 – 60 feet high</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Fernand</a:t>
            </a:r>
            <a:r>
              <a:rPr lang="en-US" dirty="0" smtClean="0"/>
              <a:t> </a:t>
            </a:r>
            <a:r>
              <a:rPr lang="en-US" dirty="0" err="1" smtClean="0"/>
              <a:t>Braudel</a:t>
            </a:r>
            <a:endParaRPr lang="en-US" dirty="0"/>
          </a:p>
        </p:txBody>
      </p:sp>
      <p:sp>
        <p:nvSpPr>
          <p:cNvPr id="3" name="Content Placeholder 2"/>
          <p:cNvSpPr>
            <a:spLocks noGrp="1"/>
          </p:cNvSpPr>
          <p:nvPr>
            <p:ph idx="1"/>
          </p:nvPr>
        </p:nvSpPr>
        <p:spPr/>
        <p:txBody>
          <a:bodyPr/>
          <a:lstStyle/>
          <a:p>
            <a:r>
              <a:rPr lang="en-US" dirty="0" smtClean="0"/>
              <a:t>“The two sides are clearly visible at first glance: luxury and poverty. Superabundance and penury.”</a:t>
            </a:r>
          </a:p>
          <a:p>
            <a:endParaRPr lang="en-US" dirty="0" smtClean="0"/>
          </a:p>
          <a:p>
            <a:endParaRPr lang="en-US" dirty="0" smtClean="0"/>
          </a:p>
          <a:p>
            <a:pPr lvl="1"/>
            <a:r>
              <a:rPr lang="en-US" dirty="0" smtClean="0"/>
              <a:t>The Structures of Everyday Life, Civilization &amp; Capitalism, 15</a:t>
            </a:r>
            <a:r>
              <a:rPr lang="en-US" baseline="30000" dirty="0" smtClean="0"/>
              <a:t>th</a:t>
            </a:r>
            <a:r>
              <a:rPr lang="en-US" dirty="0" smtClean="0"/>
              <a:t> – 18</a:t>
            </a:r>
            <a:r>
              <a:rPr lang="en-US" baseline="30000" dirty="0" smtClean="0"/>
              <a:t>th</a:t>
            </a:r>
            <a:r>
              <a:rPr lang="en-US" dirty="0" smtClean="0"/>
              <a:t> Century</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3" cstate="print"/>
          <a:srcRect/>
          <a:stretch>
            <a:fillRect/>
          </a:stretch>
        </p:blipFill>
        <p:spPr bwMode="auto">
          <a:xfrm>
            <a:off x="914400" y="0"/>
            <a:ext cx="6781800" cy="6858000"/>
          </a:xfrm>
          <a:prstGeom prst="rect">
            <a:avLst/>
          </a:prstGeom>
          <a:noFill/>
          <a:ln w="9525">
            <a:noFill/>
            <a:miter lim="800000"/>
            <a:headEnd/>
            <a:tailEnd/>
          </a:ln>
        </p:spPr>
      </p:pic>
      <p:sp>
        <p:nvSpPr>
          <p:cNvPr id="3" name="Rectangle 2"/>
          <p:cNvSpPr/>
          <p:nvPr/>
        </p:nvSpPr>
        <p:spPr>
          <a:xfrm>
            <a:off x="2057400" y="5638800"/>
            <a:ext cx="4572000" cy="1200329"/>
          </a:xfrm>
          <a:prstGeom prst="rect">
            <a:avLst/>
          </a:prstGeom>
        </p:spPr>
        <p:txBody>
          <a:bodyPr>
            <a:spAutoFit/>
          </a:bodyPr>
          <a:lstStyle/>
          <a:p>
            <a:r>
              <a:rPr lang="en-US" dirty="0" smtClean="0">
                <a:hlinkClick r:id="rId4"/>
              </a:rPr>
              <a:t>http://www.nytimes.com/interactive/2008/05/03/business/20080403_SPENDING_GRAPHIC.html</a:t>
            </a:r>
            <a:endParaRPr lang="en-US" dirty="0" smtClean="0"/>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Recorded Music</a:t>
            </a:r>
            <a:endParaRPr lang="en-US" dirty="0"/>
          </a:p>
        </p:txBody>
      </p:sp>
      <p:sp>
        <p:nvSpPr>
          <p:cNvPr id="3" name="Content Placeholder 2"/>
          <p:cNvSpPr>
            <a:spLocks noGrp="1"/>
          </p:cNvSpPr>
          <p:nvPr>
            <p:ph idx="1"/>
          </p:nvPr>
        </p:nvSpPr>
        <p:spPr/>
        <p:txBody>
          <a:bodyPr/>
          <a:lstStyle/>
          <a:p>
            <a:r>
              <a:rPr lang="en-US" dirty="0" smtClean="0"/>
              <a:t>What has been the </a:t>
            </a:r>
            <a:r>
              <a:rPr lang="en-US" dirty="0" smtClean="0">
                <a:hlinkClick r:id="rId3"/>
              </a:rPr>
              <a:t>progression</a:t>
            </a:r>
            <a:r>
              <a:rPr lang="en-US" dirty="0" smtClean="0"/>
              <a:t> that brought us to the iPod?</a:t>
            </a:r>
            <a:br>
              <a:rPr lang="en-US" dirty="0" smtClean="0"/>
            </a:br>
            <a:endParaRPr lang="en-US" dirty="0" smtClean="0"/>
          </a:p>
          <a:p>
            <a:r>
              <a:rPr lang="en-US" b="1" u="sng" dirty="0" smtClean="0"/>
              <a:t>Creative</a:t>
            </a:r>
            <a:r>
              <a:rPr lang="en-US" dirty="0" smtClean="0"/>
              <a:t> Destruction</a:t>
            </a:r>
          </a:p>
          <a:p>
            <a:pPr lvl="1"/>
            <a:r>
              <a:rPr lang="en-US" dirty="0" smtClean="0"/>
              <a:t>How long will it take for your iPod to go into your desk drawer to be forgotten?</a:t>
            </a:r>
          </a:p>
          <a:p>
            <a:pPr lvl="1"/>
            <a:endParaRPr 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Innovation and Invention</a:t>
            </a:r>
            <a:endParaRPr lang="en-US" dirty="0"/>
          </a:p>
        </p:txBody>
      </p:sp>
      <p:sp>
        <p:nvSpPr>
          <p:cNvPr id="3" name="Content Placeholder 2"/>
          <p:cNvSpPr>
            <a:spLocks noGrp="1"/>
          </p:cNvSpPr>
          <p:nvPr>
            <p:ph idx="1"/>
          </p:nvPr>
        </p:nvSpPr>
        <p:spPr/>
        <p:txBody>
          <a:bodyPr>
            <a:normAutofit/>
          </a:bodyPr>
          <a:lstStyle/>
          <a:p>
            <a:r>
              <a:rPr lang="en-US" dirty="0" smtClean="0"/>
              <a:t>For progress to occur there has to be innovation and invention</a:t>
            </a:r>
          </a:p>
          <a:p>
            <a:r>
              <a:rPr lang="en-US" dirty="0" smtClean="0"/>
              <a:t>There has always been innovation and invention, but the pace has picked up significantly</a:t>
            </a:r>
          </a:p>
          <a:p>
            <a:r>
              <a:rPr lang="en-US" dirty="0" smtClean="0"/>
              <a:t>Most significant profits are made in mass markets </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Myth of the Rational Voter</a:t>
            </a:r>
            <a:endParaRPr lang="en-US" dirty="0"/>
          </a:p>
        </p:txBody>
      </p:sp>
      <p:sp>
        <p:nvSpPr>
          <p:cNvPr id="3" name="Content Placeholder 2"/>
          <p:cNvSpPr>
            <a:spLocks noGrp="1"/>
          </p:cNvSpPr>
          <p:nvPr>
            <p:ph idx="1"/>
          </p:nvPr>
        </p:nvSpPr>
        <p:spPr/>
        <p:txBody>
          <a:bodyPr>
            <a:normAutofit/>
          </a:bodyPr>
          <a:lstStyle/>
          <a:p>
            <a:pPr>
              <a:buNone/>
            </a:pPr>
            <a:r>
              <a:rPr lang="en-US" dirty="0" smtClean="0"/>
              <a:t>Bryan Caplan – George Mason University</a:t>
            </a:r>
          </a:p>
          <a:p>
            <a:pPr lvl="1"/>
            <a:r>
              <a:rPr lang="en-US" dirty="0" smtClean="0"/>
              <a:t>Caplan identifies four systematic biases in economics among the populace</a:t>
            </a:r>
          </a:p>
          <a:p>
            <a:pPr marL="971550" lvl="1" indent="-514350">
              <a:buFont typeface="+mj-lt"/>
              <a:buAutoNum type="arabicPeriod"/>
            </a:pPr>
            <a:r>
              <a:rPr lang="en-US" dirty="0" smtClean="0"/>
              <a:t>The Anti-Market Bias</a:t>
            </a:r>
          </a:p>
          <a:p>
            <a:pPr marL="971550" lvl="1" indent="-514350">
              <a:buFont typeface="+mj-lt"/>
              <a:buAutoNum type="arabicPeriod"/>
            </a:pPr>
            <a:r>
              <a:rPr lang="en-US" dirty="0" smtClean="0"/>
              <a:t>The Anti-Foreign Bias</a:t>
            </a:r>
          </a:p>
          <a:p>
            <a:pPr marL="971550" lvl="1" indent="-514350">
              <a:buFont typeface="+mj-lt"/>
              <a:buAutoNum type="arabicPeriod"/>
            </a:pPr>
            <a:r>
              <a:rPr lang="en-US" dirty="0" smtClean="0"/>
              <a:t>The Make-Work Bias</a:t>
            </a:r>
          </a:p>
          <a:p>
            <a:pPr marL="971550" lvl="1" indent="-514350">
              <a:buFont typeface="+mj-lt"/>
              <a:buAutoNum type="arabicPeriod"/>
            </a:pPr>
            <a:r>
              <a:rPr lang="en-US" dirty="0" smtClean="0"/>
              <a:t>The Pessimistic Bias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762001"/>
          <a:ext cx="8229600" cy="4953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And yet,  </a:t>
            </a:r>
            <a:endParaRPr lang="en-US" dirty="0"/>
          </a:p>
        </p:txBody>
      </p:sp>
      <p:sp>
        <p:nvSpPr>
          <p:cNvPr id="3" name="Content Placeholder 2"/>
          <p:cNvSpPr>
            <a:spLocks noGrp="1"/>
          </p:cNvSpPr>
          <p:nvPr>
            <p:ph idx="1"/>
          </p:nvPr>
        </p:nvSpPr>
        <p:spPr/>
        <p:txBody>
          <a:bodyPr>
            <a:normAutofit/>
          </a:bodyPr>
          <a:lstStyle/>
          <a:p>
            <a:r>
              <a:rPr lang="en-US" dirty="0" smtClean="0"/>
              <a:t>“The probability of commercial success for inventions developed by independent inventors was determined to be exceptionally low: 6.5% ([+ or -] 0.7%)." </a:t>
            </a:r>
          </a:p>
          <a:p>
            <a:endParaRPr lang="en-US" dirty="0" smtClean="0"/>
          </a:p>
          <a:p>
            <a:r>
              <a:rPr lang="en-US" sz="2400" dirty="0" smtClean="0"/>
              <a:t>Source: </a:t>
            </a:r>
            <a:r>
              <a:rPr lang="en-US" sz="2400" dirty="0" smtClean="0">
                <a:hlinkClick r:id="rId3"/>
              </a:rPr>
              <a:t>Thomas </a:t>
            </a:r>
            <a:r>
              <a:rPr lang="en-US" sz="2400" dirty="0" err="1" smtClean="0">
                <a:hlinkClick r:id="rId3"/>
              </a:rPr>
              <a:t>Astebro</a:t>
            </a:r>
            <a:r>
              <a:rPr lang="en-US" sz="2400" dirty="0" smtClean="0"/>
              <a:t>, “Basic statistics on the success rate and profits for independent inventors”, </a:t>
            </a:r>
            <a:r>
              <a:rPr lang="en-US" sz="2400" i="1" dirty="0" smtClean="0">
                <a:hlinkClick r:id="rId4"/>
              </a:rPr>
              <a:t>Entrepreneurship: Theory and Practice</a:t>
            </a:r>
            <a:r>
              <a:rPr lang="en-US" sz="2400" dirty="0" smtClean="0"/>
              <a:t>, December 22, 1998.</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have we done in America?</a:t>
            </a:r>
            <a:br>
              <a:rPr lang="en-US" dirty="0" smtClean="0"/>
            </a:br>
            <a:endParaRPr lang="en-US" dirty="0"/>
          </a:p>
        </p:txBody>
      </p:sp>
      <p:sp>
        <p:nvSpPr>
          <p:cNvPr id="3" name="Content Placeholder 2"/>
          <p:cNvSpPr>
            <a:spLocks noGrp="1"/>
          </p:cNvSpPr>
          <p:nvPr>
            <p:ph idx="1"/>
          </p:nvPr>
        </p:nvSpPr>
        <p:spPr>
          <a:xfrm>
            <a:off x="457200" y="1143000"/>
            <a:ext cx="8229600" cy="4983163"/>
          </a:xfrm>
        </p:spPr>
        <p:txBody>
          <a:bodyPr>
            <a:normAutofit fontScale="77500" lnSpcReduction="20000"/>
          </a:bodyPr>
          <a:lstStyle/>
          <a:p>
            <a:pPr marL="342900" lvl="1" indent="-342900">
              <a:buFont typeface="Arial" pitchFamily="34" charset="0"/>
              <a:buChar char="•"/>
            </a:pPr>
            <a:r>
              <a:rPr lang="en-US" sz="3200" dirty="0" smtClean="0"/>
              <a:t>Time Series sources for historical perspectives</a:t>
            </a:r>
          </a:p>
          <a:p>
            <a:pPr marL="342900" lvl="1" indent="-342900">
              <a:buFont typeface="Arial" pitchFamily="34" charset="0"/>
              <a:buChar char="•"/>
            </a:pPr>
            <a:r>
              <a:rPr lang="en-US" sz="3200" dirty="0" smtClean="0"/>
              <a:t>Moore and Simon </a:t>
            </a:r>
          </a:p>
          <a:p>
            <a:pPr marL="742950" lvl="2" indent="-342900"/>
            <a:r>
              <a:rPr lang="en-US" sz="2800" u="sng" dirty="0" smtClean="0"/>
              <a:t>It's Getting Better All the Time: 100 Greatest Trends of the Last 100 year</a:t>
            </a:r>
            <a:endParaRPr lang="en-US" u="sng" dirty="0" smtClean="0"/>
          </a:p>
          <a:p>
            <a:r>
              <a:rPr lang="en-US" dirty="0" smtClean="0"/>
              <a:t>Cox and Alms at the Dallas Fed</a:t>
            </a:r>
          </a:p>
          <a:p>
            <a:pPr lvl="1"/>
            <a:r>
              <a:rPr lang="en-US" dirty="0" smtClean="0">
                <a:hlinkClick r:id="rId3"/>
              </a:rPr>
              <a:t>Time Well Spent </a:t>
            </a:r>
            <a:br>
              <a:rPr lang="en-US" dirty="0" smtClean="0">
                <a:hlinkClick r:id="rId3"/>
              </a:rPr>
            </a:br>
            <a:r>
              <a:rPr lang="en-US" dirty="0" smtClean="0"/>
              <a:t>1997 Annual Report of the Dallas Fed</a:t>
            </a:r>
          </a:p>
          <a:p>
            <a:pPr lvl="1"/>
            <a:r>
              <a:rPr lang="en-US" dirty="0" smtClean="0"/>
              <a:t>All Dallas Fed Annual Reports between 1992 and 1997</a:t>
            </a:r>
          </a:p>
          <a:p>
            <a:pPr lvl="1"/>
            <a:r>
              <a:rPr lang="en-US" dirty="0" smtClean="0"/>
              <a:t>Book: </a:t>
            </a:r>
            <a:r>
              <a:rPr lang="en-US" u="sng" dirty="0" smtClean="0"/>
              <a:t>Myths Of Rich And Poor: Why We're Better Off Than We Think </a:t>
            </a:r>
            <a:r>
              <a:rPr lang="en-US" dirty="0" smtClean="0"/>
              <a:t>(2000)</a:t>
            </a:r>
          </a:p>
          <a:p>
            <a:pPr lvl="1"/>
            <a:r>
              <a:rPr lang="en-US" sz="2900" dirty="0" smtClean="0"/>
              <a:t>2009 in </a:t>
            </a:r>
            <a:r>
              <a:rPr lang="en-US" sz="2900" i="1" dirty="0" smtClean="0"/>
              <a:t>The American Magazine </a:t>
            </a:r>
            <a:r>
              <a:rPr lang="en-US" sz="2900" dirty="0" smtClean="0"/>
              <a:t>titled “How are we doing?”  </a:t>
            </a:r>
            <a:endParaRPr lang="en-US" dirty="0" smtClean="0"/>
          </a:p>
          <a:p>
            <a:r>
              <a:rPr lang="en-US" i="0" u="sng" dirty="0" smtClean="0"/>
              <a:t>100 Years of U.S. Consumer Spending: Data for the Nation, New York City, and Boston</a:t>
            </a:r>
          </a:p>
          <a:p>
            <a:pPr lvl="1"/>
            <a:r>
              <a:rPr lang="en-US" dirty="0" smtClean="0"/>
              <a:t>Bureau of Labor Statistics</a:t>
            </a:r>
          </a:p>
          <a:p>
            <a:endParaRPr lang="en-US"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Cox and </a:t>
            </a:r>
            <a:r>
              <a:rPr lang="en-US" dirty="0" err="1" smtClean="0"/>
              <a:t>Alm</a:t>
            </a:r>
            <a:endParaRPr lang="en-US" dirty="0"/>
          </a:p>
        </p:txBody>
      </p:sp>
      <p:pic>
        <p:nvPicPr>
          <p:cNvPr id="4" name="Content Placeholder 3" descr="Fig 7- Less Work, More Leisure-final.jpg"/>
          <p:cNvPicPr>
            <a:picLocks noGrp="1" noChangeAspect="1"/>
          </p:cNvPicPr>
          <p:nvPr>
            <p:ph idx="1"/>
          </p:nvPr>
        </p:nvPicPr>
        <p:blipFill>
          <a:blip r:embed="rId3" cstate="print"/>
          <a:stretch>
            <a:fillRect/>
          </a:stretch>
        </p:blipFill>
        <p:spPr>
          <a:xfrm>
            <a:off x="1752600" y="1524000"/>
            <a:ext cx="5715000" cy="4572000"/>
          </a:xfr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Cox and </a:t>
            </a:r>
            <a:r>
              <a:rPr lang="en-US" dirty="0" err="1" smtClean="0"/>
              <a:t>Alm</a:t>
            </a:r>
            <a:endParaRPr lang="en-US" dirty="0"/>
          </a:p>
        </p:txBody>
      </p:sp>
      <p:pic>
        <p:nvPicPr>
          <p:cNvPr id="1026" name="Picture 2"/>
          <p:cNvPicPr>
            <a:picLocks noGrp="1" noChangeAspect="1" noChangeArrowheads="1"/>
          </p:cNvPicPr>
          <p:nvPr>
            <p:ph idx="1"/>
          </p:nvPr>
        </p:nvPicPr>
        <p:blipFill>
          <a:blip r:embed="rId3" cstate="print"/>
          <a:srcRect/>
          <a:stretch>
            <a:fillRect/>
          </a:stretch>
        </p:blipFill>
        <p:spPr bwMode="auto">
          <a:xfrm>
            <a:off x="1600200" y="1981200"/>
            <a:ext cx="5943600" cy="3581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Cox and </a:t>
            </a:r>
            <a:r>
              <a:rPr lang="en-US" dirty="0" err="1" smtClean="0"/>
              <a:t>Alm</a:t>
            </a:r>
            <a:endParaRPr lang="en-US" dirty="0"/>
          </a:p>
        </p:txBody>
      </p:sp>
      <p:pic>
        <p:nvPicPr>
          <p:cNvPr id="2050" name="Picture 2"/>
          <p:cNvPicPr>
            <a:picLocks noGrp="1" noChangeAspect="1" noChangeArrowheads="1"/>
          </p:cNvPicPr>
          <p:nvPr>
            <p:ph idx="1"/>
          </p:nvPr>
        </p:nvPicPr>
        <p:blipFill>
          <a:blip r:embed="rId3" cstate="print"/>
          <a:srcRect/>
          <a:stretch>
            <a:fillRect/>
          </a:stretch>
        </p:blipFill>
        <p:spPr bwMode="auto">
          <a:xfrm>
            <a:off x="990600" y="1752600"/>
            <a:ext cx="6858000" cy="4114800"/>
          </a:xfrm>
          <a:prstGeom prst="rect">
            <a:avLst/>
          </a:prstGeom>
          <a:noFill/>
          <a:ln w="9525">
            <a:noFill/>
            <a:miter lim="800000"/>
            <a:headEnd/>
            <a:tailEnd/>
          </a:ln>
        </p:spPr>
      </p:pic>
      <p:sp>
        <p:nvSpPr>
          <p:cNvPr id="5" name="Text Placeholder 4"/>
          <p:cNvSpPr>
            <a:spLocks noGrp="1"/>
          </p:cNvSpPr>
          <p:nvPr>
            <p:ph type="body" idx="4294967295"/>
          </p:nvPr>
        </p:nvSpPr>
        <p:spPr/>
        <p:txBody>
          <a:bodyPr/>
          <a:lstStyle/>
          <a:p>
            <a:pPr>
              <a:buNone/>
            </a:pPr>
            <a:endParaRPr lang="en-US"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have we done globally?</a:t>
            </a:r>
            <a:endParaRPr lang="en-US" dirty="0"/>
          </a:p>
        </p:txBody>
      </p:sp>
      <p:sp>
        <p:nvSpPr>
          <p:cNvPr id="3" name="Content Placeholder 2"/>
          <p:cNvSpPr>
            <a:spLocks noGrp="1"/>
          </p:cNvSpPr>
          <p:nvPr>
            <p:ph idx="1"/>
          </p:nvPr>
        </p:nvSpPr>
        <p:spPr/>
        <p:txBody>
          <a:bodyPr>
            <a:normAutofit/>
          </a:bodyPr>
          <a:lstStyle/>
          <a:p>
            <a:r>
              <a:rPr lang="en-US" i="1" dirty="0" smtClean="0"/>
              <a:t>Natural Resource Scarcity and Technological Change</a:t>
            </a:r>
          </a:p>
          <a:p>
            <a:pPr lvl="1"/>
            <a:r>
              <a:rPr lang="en-US" dirty="0" smtClean="0"/>
              <a:t>Stephen P. A. Brown and Daniel </a:t>
            </a:r>
            <a:r>
              <a:rPr lang="en-US" dirty="0" err="1" smtClean="0"/>
              <a:t>Wolk</a:t>
            </a:r>
            <a:endParaRPr lang="en-US" dirty="0"/>
          </a:p>
          <a:p>
            <a:r>
              <a:rPr lang="en-US" i="1" dirty="0" smtClean="0"/>
              <a:t>Population Growth and Technological Change: One Million B.C. to 1990</a:t>
            </a:r>
          </a:p>
          <a:p>
            <a:pPr lvl="1"/>
            <a:r>
              <a:rPr lang="en-US" dirty="0" smtClean="0"/>
              <a:t>Michael Kremer</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Norman Borlaug </a:t>
            </a:r>
            <a:br>
              <a:rPr lang="en-US" dirty="0" smtClean="0"/>
            </a:br>
            <a:r>
              <a:rPr lang="en-US" dirty="0" smtClean="0"/>
              <a:t>Father of the Green Revolution</a:t>
            </a:r>
            <a:endParaRPr lang="en-US" dirty="0"/>
          </a:p>
        </p:txBody>
      </p:sp>
      <p:sp>
        <p:nvSpPr>
          <p:cNvPr id="3" name="Content Placeholder 2"/>
          <p:cNvSpPr>
            <a:spLocks noGrp="1"/>
          </p:cNvSpPr>
          <p:nvPr>
            <p:ph idx="1"/>
          </p:nvPr>
        </p:nvSpPr>
        <p:spPr/>
        <p:txBody>
          <a:bodyPr/>
          <a:lstStyle/>
          <a:p>
            <a:r>
              <a:rPr lang="en-US" dirty="0" smtClean="0">
                <a:hlinkClick r:id="rId3"/>
              </a:rPr>
              <a:t>Penn &amp; Teller Episode of Bullshit</a:t>
            </a:r>
            <a:endParaRPr lang="en-US" dirty="0" smtClean="0"/>
          </a:p>
          <a:p>
            <a:r>
              <a:rPr lang="en-US" dirty="0" smtClean="0"/>
              <a:t>1970 Nobel Peace Prize</a:t>
            </a:r>
          </a:p>
          <a:p>
            <a:r>
              <a:rPr lang="en-US" dirty="0" smtClean="0"/>
              <a:t> Genetic work in cereals and grains saves hundreds of millions of lives</a:t>
            </a:r>
          </a:p>
          <a:p>
            <a:r>
              <a:rPr lang="en-US" dirty="0" smtClean="0"/>
              <a:t>Currently under attack for genetic engineering by “the human haters” </a:t>
            </a:r>
          </a:p>
          <a:p>
            <a:pPr lvl="3"/>
            <a:r>
              <a:rPr lang="en-US" dirty="0" smtClean="0"/>
              <a:t>(i.e., rabid environmentalist groups)</a:t>
            </a:r>
          </a:p>
          <a:p>
            <a:r>
              <a:rPr lang="en-US" dirty="0" smtClean="0">
                <a:hlinkClick r:id="rId4"/>
              </a:rPr>
              <a:t>The Norman Borlaug Rap</a:t>
            </a:r>
            <a:endParaRPr lang="en-US" dirty="0" smtClean="0"/>
          </a:p>
          <a:p>
            <a:endParaRPr lang="en-US"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err="1" smtClean="0"/>
              <a:t>Pinkovskiy</a:t>
            </a:r>
            <a:r>
              <a:rPr lang="en-US" sz="2800" dirty="0" smtClean="0"/>
              <a:t>, Maxim and Xavier </a:t>
            </a:r>
            <a:r>
              <a:rPr lang="en-US" sz="2800" dirty="0" err="1" smtClean="0"/>
              <a:t>Sala</a:t>
            </a:r>
            <a:r>
              <a:rPr lang="en-US" sz="2800" dirty="0" smtClean="0"/>
              <a:t>-</a:t>
            </a:r>
            <a:r>
              <a:rPr lang="en-US" sz="2800" dirty="0" err="1" smtClean="0"/>
              <a:t>i</a:t>
            </a:r>
            <a:r>
              <a:rPr lang="en-US" sz="2800" dirty="0" smtClean="0"/>
              <a:t>-Martin (2009), “</a:t>
            </a:r>
            <a:r>
              <a:rPr lang="en-US" sz="2800" dirty="0" smtClean="0">
                <a:hlinkClick r:id="rId2"/>
              </a:rPr>
              <a:t>Parametric Estimations of the World Distribution of Income”</a:t>
            </a:r>
            <a:r>
              <a:rPr lang="en-US" sz="2800" dirty="0" smtClean="0"/>
              <a:t>, NBER Working Paper 15433.</a:t>
            </a:r>
            <a:endParaRPr lang="en-US" sz="3200" dirty="0"/>
          </a:p>
        </p:txBody>
      </p:sp>
      <p:sp>
        <p:nvSpPr>
          <p:cNvPr id="3" name="Content Placeholder 2"/>
          <p:cNvSpPr>
            <a:spLocks noGrp="1"/>
          </p:cNvSpPr>
          <p:nvPr>
            <p:ph idx="1"/>
          </p:nvPr>
        </p:nvSpPr>
        <p:spPr/>
        <p:txBody>
          <a:bodyPr>
            <a:normAutofit/>
          </a:bodyPr>
          <a:lstStyle/>
          <a:p>
            <a:r>
              <a:rPr lang="en-US" i="1" dirty="0" smtClean="0"/>
              <a:t>World poverty is falling… new estimates of the world’s income distribution… suggest[s] that world poverty is disappearing faster than previously thought. From 1970 to 2006, poverty fell by 86% in South Asia, 73% in Latin America, 39% in the Middle East, and 20% in Africa. Barring a catastrophe, there will never be more than a billion people in poverty in the future history of the world.</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err="1" smtClean="0"/>
              <a:t>Pinkovskiy</a:t>
            </a:r>
            <a:r>
              <a:rPr lang="en-US" sz="2800" dirty="0" smtClean="0"/>
              <a:t>, Maxim and Xavier </a:t>
            </a:r>
            <a:r>
              <a:rPr lang="en-US" sz="2800" dirty="0" err="1" smtClean="0"/>
              <a:t>Sala</a:t>
            </a:r>
            <a:r>
              <a:rPr lang="en-US" sz="2800" dirty="0" smtClean="0"/>
              <a:t>-</a:t>
            </a:r>
            <a:r>
              <a:rPr lang="en-US" sz="2800" dirty="0" err="1" smtClean="0"/>
              <a:t>i</a:t>
            </a:r>
            <a:r>
              <a:rPr lang="en-US" sz="2800" dirty="0" smtClean="0"/>
              <a:t>-Martin (2009), “</a:t>
            </a:r>
            <a:r>
              <a:rPr lang="en-US" sz="2800" dirty="0" smtClean="0">
                <a:hlinkClick r:id="rId3"/>
              </a:rPr>
              <a:t>Parametric Estimations of the World Distribution of Income”</a:t>
            </a:r>
            <a:r>
              <a:rPr lang="en-US" sz="2800" dirty="0" smtClean="0"/>
              <a:t>, NBER Working Paper 15433.</a:t>
            </a:r>
            <a:endParaRPr lang="en-US" sz="2800" dirty="0"/>
          </a:p>
        </p:txBody>
      </p:sp>
      <p:sp>
        <p:nvSpPr>
          <p:cNvPr id="3" name="Content Placeholder 2"/>
          <p:cNvSpPr>
            <a:spLocks noGrp="1"/>
          </p:cNvSpPr>
          <p:nvPr>
            <p:ph idx="1"/>
          </p:nvPr>
        </p:nvSpPr>
        <p:spPr/>
        <p:txBody>
          <a:bodyPr>
            <a:normAutofit lnSpcReduction="10000"/>
          </a:bodyPr>
          <a:lstStyle/>
          <a:p>
            <a:r>
              <a:rPr lang="en-US" i="1" dirty="0" smtClean="0"/>
              <a:t>Although world population has increased by about 80% over this time (World Bank 2009), the number of people below the $1 a day poverty line has shrunk by nearly 64%, from 967 million in 1970 to 350 million in 2006. In the past 36 years, there has never been a moment with more than 1 billion people in poverty, and barring a catastrophe, there will never be such a moment in the future history of the world. </a:t>
            </a:r>
            <a:r>
              <a:rPr lang="en-US" i="1" dirty="0" smtClean="0">
                <a:hlinkClick r:id="rId4"/>
              </a:rPr>
              <a:t>Source</a:t>
            </a:r>
            <a:r>
              <a:rPr lang="en-US" i="1" dirty="0" smtClean="0"/>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“The Pessimistic Bias”</a:t>
            </a:r>
            <a:endParaRPr lang="en-US" dirty="0"/>
          </a:p>
        </p:txBody>
      </p:sp>
      <p:sp>
        <p:nvSpPr>
          <p:cNvPr id="3" name="Content Placeholder 2"/>
          <p:cNvSpPr>
            <a:spLocks noGrp="1"/>
          </p:cNvSpPr>
          <p:nvPr>
            <p:ph idx="1"/>
          </p:nvPr>
        </p:nvSpPr>
        <p:spPr/>
        <p:txBody>
          <a:bodyPr>
            <a:noAutofit/>
          </a:bodyPr>
          <a:lstStyle/>
          <a:p>
            <a:pPr lvl="2"/>
            <a:r>
              <a:rPr lang="en-US" sz="2800" dirty="0" smtClean="0"/>
              <a:t>A tendency to </a:t>
            </a:r>
            <a:r>
              <a:rPr lang="en-US" sz="2800" i="1" dirty="0" smtClean="0"/>
              <a:t>over</a:t>
            </a:r>
            <a:r>
              <a:rPr lang="en-US" sz="2800" dirty="0" smtClean="0"/>
              <a:t>estimate the severity of economic problems and </a:t>
            </a:r>
            <a:r>
              <a:rPr lang="en-US" sz="2800" i="1" dirty="0" smtClean="0"/>
              <a:t>under</a:t>
            </a:r>
            <a:r>
              <a:rPr lang="en-US" sz="2800" dirty="0" smtClean="0"/>
              <a:t>estimate the (recent) past, present, and future performance of the economy</a:t>
            </a:r>
          </a:p>
          <a:p>
            <a:pPr lvl="2"/>
            <a:r>
              <a:rPr lang="en-US" sz="2800" dirty="0" smtClean="0"/>
              <a:t>“The Good Old Days” Fallacy - People make a mistake when they idealize  the conditions in the past</a:t>
            </a:r>
          </a:p>
          <a:p>
            <a:pPr lvl="2"/>
            <a:r>
              <a:rPr lang="en-US" sz="2800" dirty="0" smtClean="0"/>
              <a:t>Failure to understand the speed and scope of human progress from not only an economic or material perspective, but in numerous other measures of quality of life</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Take Away – Capitalism</a:t>
            </a:r>
            <a:r>
              <a:rPr lang="en-US" baseline="0" dirty="0" smtClean="0"/>
              <a:t> </a:t>
            </a:r>
            <a:endParaRPr lang="en-US" dirty="0"/>
          </a:p>
        </p:txBody>
      </p:sp>
      <p:sp>
        <p:nvSpPr>
          <p:cNvPr id="3" name="Content Placeholder 2"/>
          <p:cNvSpPr>
            <a:spLocks noGrp="1"/>
          </p:cNvSpPr>
          <p:nvPr>
            <p:ph idx="1"/>
          </p:nvPr>
        </p:nvSpPr>
        <p:spPr/>
        <p:txBody>
          <a:bodyPr>
            <a:normAutofit/>
          </a:bodyPr>
          <a:lstStyle/>
          <a:p>
            <a:r>
              <a:rPr lang="en-US" dirty="0" smtClean="0"/>
              <a:t>Are capitalists </a:t>
            </a:r>
            <a:r>
              <a:rPr lang="en-US" b="1" i="1" dirty="0" smtClean="0"/>
              <a:t>really</a:t>
            </a:r>
            <a:r>
              <a:rPr lang="en-US" dirty="0" smtClean="0"/>
              <a:t> GRBs? </a:t>
            </a:r>
          </a:p>
          <a:p>
            <a:pPr lvl="2"/>
            <a:r>
              <a:rPr lang="en-US" i="1" dirty="0" smtClean="0"/>
              <a:t>(“greedy rapacious </a:t>
            </a:r>
            <a:r>
              <a:rPr lang="en-US" i="1" dirty="0" err="1" smtClean="0"/>
              <a:t>b#st%rds</a:t>
            </a:r>
            <a:r>
              <a:rPr lang="en-US" i="1" dirty="0" smtClean="0"/>
              <a:t>”</a:t>
            </a:r>
            <a:r>
              <a:rPr lang="en-US" dirty="0" smtClean="0"/>
              <a:t>)</a:t>
            </a:r>
          </a:p>
          <a:p>
            <a:pPr lvl="0"/>
            <a:r>
              <a:rPr lang="en-US" dirty="0" smtClean="0"/>
              <a:t>Or are capitalists and innovators making contributions to human flourishing that reach  far beyond </a:t>
            </a:r>
            <a:r>
              <a:rPr lang="en-US" dirty="0" err="1" smtClean="0"/>
              <a:t>thenselves</a:t>
            </a:r>
            <a:r>
              <a:rPr lang="en-US" dirty="0" smtClean="0"/>
              <a:t>? </a:t>
            </a:r>
          </a:p>
          <a:p>
            <a: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i="1" dirty="0" smtClean="0"/>
              <a:t>“They place their faith in the legislature, I place mine in mankind.”</a:t>
            </a:r>
            <a:r>
              <a:rPr lang="en-US" dirty="0" smtClean="0"/>
              <a:t>  </a:t>
            </a:r>
          </a:p>
          <a:p>
            <a:pPr lvl="3" indent="-342900">
              <a:defRPr/>
            </a:pPr>
            <a:r>
              <a:rPr lang="en-US" dirty="0" smtClean="0"/>
              <a:t>Frederic Bastiat</a:t>
            </a:r>
          </a:p>
          <a:p>
            <a:endParaRPr lang="en-US"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 Chicken Little, </a:t>
            </a:r>
            <a:br>
              <a:rPr lang="en-US" dirty="0" smtClean="0"/>
            </a:br>
            <a:r>
              <a:rPr lang="en-US" dirty="0" smtClean="0"/>
              <a:t>the Sky is Not Falling! </a:t>
            </a:r>
            <a:endParaRPr lang="en-US" dirty="0"/>
          </a:p>
        </p:txBody>
      </p:sp>
      <p:sp>
        <p:nvSpPr>
          <p:cNvPr id="3" name="Content Placeholder 2"/>
          <p:cNvSpPr>
            <a:spLocks noGrp="1"/>
          </p:cNvSpPr>
          <p:nvPr>
            <p:ph idx="1"/>
          </p:nvPr>
        </p:nvSpPr>
        <p:spPr>
          <a:xfrm>
            <a:off x="609600" y="1600200"/>
            <a:ext cx="8229600" cy="4525963"/>
          </a:xfrm>
        </p:spPr>
        <p:txBody>
          <a:bodyPr>
            <a:normAutofit/>
          </a:bodyPr>
          <a:lstStyle/>
          <a:p>
            <a:r>
              <a:rPr lang="en-US" dirty="0" smtClean="0">
                <a:hlinkClick r:id="rId3"/>
              </a:rPr>
              <a:t>Pre-eminent</a:t>
            </a:r>
            <a:r>
              <a:rPr lang="en-US" baseline="0" dirty="0" smtClean="0">
                <a:hlinkClick r:id="rId3"/>
              </a:rPr>
              <a:t> philosophers of the 20</a:t>
            </a:r>
            <a:r>
              <a:rPr lang="en-US" baseline="30000" dirty="0" smtClean="0">
                <a:hlinkClick r:id="rId3"/>
              </a:rPr>
              <a:t>th</a:t>
            </a:r>
            <a:r>
              <a:rPr lang="en-US" baseline="0" dirty="0" smtClean="0">
                <a:hlinkClick r:id="rId3"/>
              </a:rPr>
              <a:t> century</a:t>
            </a:r>
            <a:endParaRPr lang="en-US" baseline="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Melancholic Americans </a:t>
            </a:r>
            <a:endParaRPr lang="en-US" dirty="0"/>
          </a:p>
        </p:txBody>
      </p:sp>
      <p:sp>
        <p:nvSpPr>
          <p:cNvPr id="3" name="Content Placeholder 2"/>
          <p:cNvSpPr>
            <a:spLocks noGrp="1"/>
          </p:cNvSpPr>
          <p:nvPr>
            <p:ph idx="1"/>
          </p:nvPr>
        </p:nvSpPr>
        <p:spPr>
          <a:xfrm>
            <a:off x="457200" y="1371600"/>
            <a:ext cx="8229600" cy="5287963"/>
          </a:xfrm>
        </p:spPr>
        <p:txBody>
          <a:bodyPr>
            <a:normAutofit fontScale="62500" lnSpcReduction="20000"/>
          </a:bodyPr>
          <a:lstStyle/>
          <a:p>
            <a:pPr>
              <a:buNone/>
            </a:pPr>
            <a:r>
              <a:rPr lang="en-US" sz="3800" dirty="0" smtClean="0"/>
              <a:t>Fairbank, Maslin, </a:t>
            </a:r>
            <a:r>
              <a:rPr lang="en-US" sz="3800" dirty="0" err="1" smtClean="0"/>
              <a:t>Maullin</a:t>
            </a:r>
            <a:r>
              <a:rPr lang="en-US" sz="3800" dirty="0" smtClean="0"/>
              <a:t>, Metz &amp; Associates (2010) </a:t>
            </a:r>
          </a:p>
          <a:p>
            <a:r>
              <a:rPr lang="en-US" sz="3800" dirty="0" smtClean="0"/>
              <a:t>68% of Americans believe that the “American Dream” will be “harder” for their children to achieve</a:t>
            </a:r>
          </a:p>
          <a:p>
            <a:r>
              <a:rPr lang="en-US" sz="3800" dirty="0" smtClean="0"/>
              <a:t>45% rated it as “much harder”  </a:t>
            </a:r>
          </a:p>
          <a:p>
            <a:r>
              <a:rPr lang="en-US" sz="3800" dirty="0" smtClean="0"/>
              <a:t>Only 32% believe that America is on the rise while 58% believe it is in decline  </a:t>
            </a:r>
          </a:p>
          <a:p>
            <a:r>
              <a:rPr lang="en-US" sz="3800" dirty="0" smtClean="0"/>
              <a:t>When queried on the current condition of the “American Dream” on a scale of “1-10” </a:t>
            </a:r>
          </a:p>
          <a:p>
            <a:pPr lvl="1"/>
            <a:r>
              <a:rPr lang="en-US" sz="3800" dirty="0" smtClean="0"/>
              <a:t>only 5% of survey respondents rated the highest score (10)</a:t>
            </a:r>
          </a:p>
          <a:p>
            <a:pPr lvl="1"/>
            <a:r>
              <a:rPr lang="en-US" sz="3800" dirty="0" smtClean="0"/>
              <a:t>the number choosing “7” through “10” matched the number choosing  “1”</a:t>
            </a:r>
          </a:p>
          <a:p>
            <a:pPr lvl="1"/>
            <a:r>
              <a:rPr lang="en-US" sz="3800" dirty="0" smtClean="0"/>
              <a:t>mean score was “4.5”  </a:t>
            </a:r>
          </a:p>
          <a:p>
            <a:pPr lvl="1"/>
            <a:r>
              <a:rPr lang="en-US" sz="3800" dirty="0" smtClean="0"/>
              <a:t>Interestingly, first and second generation immigrants, African Americans and Latinos were consistently more positive.  </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buNone/>
            </a:pPr>
            <a:r>
              <a:rPr lang="en-US" dirty="0" smtClean="0"/>
              <a:t>The Ehrlich - Simon Bet</a:t>
            </a:r>
            <a:endParaRPr lang="en-US" dirty="0"/>
          </a:p>
        </p:txBody>
      </p:sp>
      <p:sp>
        <p:nvSpPr>
          <p:cNvPr id="3" name="Content Placeholder 2"/>
          <p:cNvSpPr>
            <a:spLocks noGrp="1"/>
          </p:cNvSpPr>
          <p:nvPr>
            <p:ph idx="1"/>
          </p:nvPr>
        </p:nvSpPr>
        <p:spPr/>
        <p:txBody>
          <a:bodyPr>
            <a:normAutofit/>
          </a:bodyPr>
          <a:lstStyle/>
          <a:p>
            <a:r>
              <a:rPr lang="en-US" dirty="0" smtClean="0"/>
              <a:t>Paul Ehrlich – Biologist</a:t>
            </a:r>
          </a:p>
          <a:p>
            <a:pPr lvl="1"/>
            <a:r>
              <a:rPr lang="en-US" u="sng" dirty="0" smtClean="0"/>
              <a:t>The Population Bomb, 1968</a:t>
            </a:r>
          </a:p>
          <a:p>
            <a:r>
              <a:rPr lang="en-US" sz="2800" dirty="0" smtClean="0"/>
              <a:t>“the battle to feed all of humanity is over ... In the 1970s and 1980s hundreds of millions of people will starve to death in spite of any crash programs embarked upon now." </a:t>
            </a:r>
          </a:p>
          <a:p>
            <a:r>
              <a:rPr lang="en-US" sz="2800" dirty="0" smtClean="0"/>
              <a:t>"India couldn't possibly feed two hundred million more people by 1980," or "be self-sufficient in food by 1971.“</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295400"/>
          </a:xfrm>
        </p:spPr>
        <p:txBody>
          <a:bodyPr>
            <a:normAutofit fontScale="90000"/>
          </a:bodyPr>
          <a:lstStyle/>
          <a:p>
            <a:r>
              <a:rPr lang="en-US" sz="4000" dirty="0" smtClean="0"/>
              <a:t>Years of Oil Remaining:   Proven Reserves/Annual World Consumption</a:t>
            </a:r>
            <a:r>
              <a:rPr lang="en-US" dirty="0" smtClean="0"/>
              <a:t/>
            </a:r>
            <a:br>
              <a:rPr lang="en-US" dirty="0" smtClean="0"/>
            </a:b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Joseph Schumpeter</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sz="3400" dirty="0" smtClean="0"/>
              <a:t>Electric lighting is no great boon to anyone who has money enough to buy a sufficient number of candles and to pay servants to attend them. It </a:t>
            </a:r>
            <a:r>
              <a:rPr lang="en-US" sz="3400" dirty="0"/>
              <a:t>is the cheap cloth, the cheap cotton and rayon fabric, boots, </a:t>
            </a:r>
            <a:r>
              <a:rPr lang="en-US" sz="3400" dirty="0" smtClean="0"/>
              <a:t>motorcars and </a:t>
            </a:r>
            <a:r>
              <a:rPr lang="en-US" sz="3400" dirty="0"/>
              <a:t>so on that are the typical achievements of capitalist </a:t>
            </a:r>
            <a:r>
              <a:rPr lang="en-US" sz="3400" dirty="0" smtClean="0"/>
              <a:t>production, and </a:t>
            </a:r>
            <a:r>
              <a:rPr lang="en-US" sz="3400" dirty="0"/>
              <a:t>not as a rule improvements that would mean much to a rich man. Queen Elizabeth owned silk stockings. The capitalist achievement does not typically consist in providing more silk stockings for queens but in bringing them within the reach of factory girls in return for steadily decreasing amounts </a:t>
            </a:r>
            <a:r>
              <a:rPr lang="en-US" sz="3400" dirty="0" smtClean="0"/>
              <a:t>of effort</a:t>
            </a:r>
            <a:r>
              <a:rPr lang="en-US" sz="3400" dirty="0"/>
              <a:t>. </a:t>
            </a:r>
          </a:p>
          <a:p>
            <a:pPr>
              <a:buNone/>
            </a:pPr>
            <a:r>
              <a:rPr lang="en-US" sz="3400" dirty="0"/>
              <a:t> </a:t>
            </a:r>
          </a:p>
          <a:p>
            <a:pPr>
              <a:buNone/>
            </a:pPr>
            <a:r>
              <a:rPr lang="en-US" i="1" dirty="0"/>
              <a:t>CSD, 67.</a:t>
            </a:r>
            <a:endParaRPr lang="en-US" dirty="0"/>
          </a:p>
          <a:p>
            <a:pPr>
              <a:buNone/>
            </a:pPr>
            <a:r>
              <a:rPr lang="en-US" i="1" dirty="0"/>
              <a:t> </a:t>
            </a:r>
            <a:endParaRPr lang="en-US" dirty="0"/>
          </a:p>
          <a:p>
            <a:pPr>
              <a:buNone/>
            </a:pPr>
            <a:r>
              <a:rPr lang="en-US" dirty="0"/>
              <a:t>CSD: ——— (1950), </a:t>
            </a:r>
            <a:r>
              <a:rPr lang="en-US" i="1" dirty="0"/>
              <a:t>Capitalism, Socialism</a:t>
            </a:r>
            <a:r>
              <a:rPr lang="en-US" i="1" dirty="0" smtClean="0"/>
              <a:t>, and </a:t>
            </a:r>
            <a:r>
              <a:rPr lang="en-US" i="1" dirty="0"/>
              <a:t>Democracy</a:t>
            </a:r>
            <a:r>
              <a:rPr lang="en-US" dirty="0"/>
              <a:t>, 3rd ed. (New York: </a:t>
            </a:r>
            <a:r>
              <a:rPr lang="en-US" dirty="0" smtClean="0"/>
              <a:t>Harper and </a:t>
            </a:r>
            <a:r>
              <a:rPr lang="en-US" dirty="0"/>
              <a:t>Brothers), orig. pub. 1942</a:t>
            </a:r>
            <a:r>
              <a:rPr lang="en-US" dirty="0" smtClean="0"/>
              <a: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ttp://www.economist.com/images/19991225/CSF148.GIF"/>
          <p:cNvPicPr>
            <a:picLocks noGrp="1"/>
          </p:cNvPicPr>
          <p:nvPr>
            <p:ph idx="4294967295"/>
          </p:nvPr>
        </p:nvPicPr>
        <p:blipFill>
          <a:blip r:embed="rId3" cstate="print"/>
          <a:srcRect/>
          <a:stretch>
            <a:fillRect/>
          </a:stretch>
        </p:blipFill>
        <p:spPr bwMode="auto">
          <a:xfrm>
            <a:off x="457200" y="304801"/>
            <a:ext cx="8572500" cy="61007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Ludwig von </a:t>
            </a:r>
            <a:r>
              <a:rPr lang="en-US" dirty="0" err="1" smtClean="0"/>
              <a:t>Mises</a:t>
            </a:r>
            <a:r>
              <a:rPr lang="en-US" dirty="0" smtClean="0"/>
              <a:t/>
            </a:r>
            <a:br>
              <a:rPr lang="en-US" dirty="0" smtClean="0"/>
            </a:br>
            <a:r>
              <a:rPr lang="en-US" sz="3600" u="sng" dirty="0" smtClean="0"/>
              <a:t>The Anti-capitalist Mentality</a:t>
            </a:r>
            <a:endParaRPr lang="en-US" sz="3600" u="sng" dirty="0"/>
          </a:p>
        </p:txBody>
      </p:sp>
      <p:sp>
        <p:nvSpPr>
          <p:cNvPr id="3" name="Content Placeholder 2"/>
          <p:cNvSpPr>
            <a:spLocks noGrp="1"/>
          </p:cNvSpPr>
          <p:nvPr>
            <p:ph idx="1"/>
          </p:nvPr>
        </p:nvSpPr>
        <p:spPr/>
        <p:txBody>
          <a:bodyPr/>
          <a:lstStyle/>
          <a:p>
            <a:pPr>
              <a:buNone/>
            </a:pPr>
            <a:r>
              <a:rPr lang="en-US" dirty="0" smtClean="0"/>
              <a:t>“The emergence of economics as a new branch of knowledge was one of the most portentous events in the history of mankind.  In paving the way for capitalistic enterprise it transformed within a few generations all human affairs more radically than the preceding ten thousand years had done.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34818</TotalTime>
  <Words>3094</Words>
  <Application>Microsoft Office PowerPoint</Application>
  <PresentationFormat>On-screen Show (4:3)</PresentationFormat>
  <Paragraphs>272</Paragraphs>
  <Slides>31</Slides>
  <Notes>26</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Actualizing Caplan -</vt:lpstr>
      <vt:lpstr>The Myth of the Rational Voter</vt:lpstr>
      <vt:lpstr>“The Pessimistic Bias”</vt:lpstr>
      <vt:lpstr>Melancholic Americans </vt:lpstr>
      <vt:lpstr>The Ehrlich - Simon Bet</vt:lpstr>
      <vt:lpstr>Years of Oil Remaining:   Proven Reserves/Annual World Consumption </vt:lpstr>
      <vt:lpstr>Joseph Schumpeter</vt:lpstr>
      <vt:lpstr>Slide 8</vt:lpstr>
      <vt:lpstr>Ludwig von Mises The Anti-capitalist Mentality</vt:lpstr>
      <vt:lpstr>Battle Field Surgery</vt:lpstr>
      <vt:lpstr>Slide 11</vt:lpstr>
      <vt:lpstr>The fastest surgeon </vt:lpstr>
      <vt:lpstr>Zoccoli</vt:lpstr>
      <vt:lpstr>Horse Manure</vt:lpstr>
      <vt:lpstr>Horse Manure</vt:lpstr>
      <vt:lpstr>Fernand Braudel</vt:lpstr>
      <vt:lpstr>Slide 17</vt:lpstr>
      <vt:lpstr>Recorded Music</vt:lpstr>
      <vt:lpstr>Innovation and Invention</vt:lpstr>
      <vt:lpstr>Slide 20</vt:lpstr>
      <vt:lpstr>And yet,  </vt:lpstr>
      <vt:lpstr>How have we done in America? </vt:lpstr>
      <vt:lpstr>Cox and Alm</vt:lpstr>
      <vt:lpstr>Cox and Alm</vt:lpstr>
      <vt:lpstr>Cox and Alm</vt:lpstr>
      <vt:lpstr>How have we done globally?</vt:lpstr>
      <vt:lpstr>Norman Borlaug  Father of the Green Revolution</vt:lpstr>
      <vt:lpstr>Pinkovskiy, Maxim and Xavier Sala-i-Martin (2009), “Parametric Estimations of the World Distribution of Income”, NBER Working Paper 15433.</vt:lpstr>
      <vt:lpstr>Pinkovskiy, Maxim and Xavier Sala-i-Martin (2009), “Parametric Estimations of the World Distribution of Income”, NBER Working Paper 15433.</vt:lpstr>
      <vt:lpstr>Take Away – Capitalism </vt:lpstr>
      <vt:lpstr>No, Chicken Little,  the Sky is Not Falling! </vt:lpstr>
    </vt:vector>
  </TitlesOfParts>
  <Company>Florida Gulf Coast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Persistent Biases in Econmics</dc:title>
  <dc:creator>Bradley K. Hobbs</dc:creator>
  <cp:lastModifiedBy>Bradley K. Hobbs</cp:lastModifiedBy>
  <cp:revision>2556</cp:revision>
  <dcterms:created xsi:type="dcterms:W3CDTF">2010-01-25T19:43:10Z</dcterms:created>
  <dcterms:modified xsi:type="dcterms:W3CDTF">2011-02-03T02:19:34Z</dcterms:modified>
</cp:coreProperties>
</file>