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handoutMasterIdLst>
    <p:handoutMasterId r:id="rId31"/>
  </p:handoutMasterIdLst>
  <p:sldIdLst>
    <p:sldId id="266" r:id="rId2"/>
    <p:sldId id="275" r:id="rId3"/>
    <p:sldId id="265" r:id="rId4"/>
    <p:sldId id="274" r:id="rId5"/>
    <p:sldId id="261" r:id="rId6"/>
    <p:sldId id="277" r:id="rId7"/>
    <p:sldId id="263" r:id="rId8"/>
    <p:sldId id="295" r:id="rId9"/>
    <p:sldId id="296" r:id="rId10"/>
    <p:sldId id="264" r:id="rId11"/>
    <p:sldId id="271" r:id="rId12"/>
    <p:sldId id="270" r:id="rId13"/>
    <p:sldId id="262" r:id="rId14"/>
    <p:sldId id="284" r:id="rId15"/>
    <p:sldId id="259" r:id="rId16"/>
    <p:sldId id="279" r:id="rId17"/>
    <p:sldId id="289" r:id="rId18"/>
    <p:sldId id="291" r:id="rId19"/>
    <p:sldId id="293" r:id="rId20"/>
    <p:sldId id="268" r:id="rId21"/>
    <p:sldId id="292" r:id="rId22"/>
    <p:sldId id="285" r:id="rId23"/>
    <p:sldId id="280" r:id="rId24"/>
    <p:sldId id="281" r:id="rId25"/>
    <p:sldId id="282" r:id="rId26"/>
    <p:sldId id="267" r:id="rId27"/>
    <p:sldId id="283" r:id="rId28"/>
    <p:sldId id="290"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FF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84127" autoAdjust="0"/>
  </p:normalViewPr>
  <p:slideViewPr>
    <p:cSldViewPr>
      <p:cViewPr>
        <p:scale>
          <a:sx n="55" d="100"/>
          <a:sy n="55" d="100"/>
        </p:scale>
        <p:origin x="-936" y="-23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22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1DC7D6B-0F5D-4B5B-AF5C-A97F7A06E579}" type="datetimeFigureOut">
              <a:rPr lang="en-US" smtClean="0"/>
              <a:pPr/>
              <a:t>12/9/2008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FD36388-FA73-442F-BD2E-1CAE5624F27F}"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0D7E484-DDA1-4FFB-B94D-9B38E7DC50AC}" type="datetimeFigureOut">
              <a:rPr lang="en-US" smtClean="0"/>
              <a:pPr/>
              <a:t>12/9/2008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364DD5D-57B1-4639-B80D-999041401D30}"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fnai.org/flforever.cfm"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www.dep.state.fl.us/lands/FLForever/FF_Acquisition/default.htm"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364DD5D-57B1-4639-B80D-999041401D30}" type="slidenum">
              <a:rPr lang="en-US" smtClean="0"/>
              <a:pPr/>
              <a:t>6</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Negotiations Section within the Division of State Lands, land acquisition agents negotiate full fee acquisitions, conservation easements and other less-than-fee transactions. This section of the Division also assists with acquisition of projects for the Office of Coastal and Aquatic Managed Areas, Division of Recreation and Parks, Office of Greenways &amp; Trails, Florida Fish and Wildlife Conservation Commission, Florida Division of Forestry and other non-conservation entities such as state universities and the Florida Department of Corrections.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Closing Section within the Division prepares the transaction for conveyance to State ownership. The agents utilize contractors to perform most aspects of the closing process, such as title searches, closing services and environmental site assessments. The statewide contracts for these services are managed with the Division's Bureau of Land Acquisition Closing Section for accuracy and compliance with the Florida Statutes and DEP policies and procedures.</a:t>
            </a:r>
          </a:p>
          <a:p>
            <a:endParaRPr lang="en-US" dirty="0"/>
          </a:p>
        </p:txBody>
      </p:sp>
      <p:sp>
        <p:nvSpPr>
          <p:cNvPr id="4" name="Slide Number Placeholder 3"/>
          <p:cNvSpPr>
            <a:spLocks noGrp="1"/>
          </p:cNvSpPr>
          <p:nvPr>
            <p:ph type="sldNum" sz="quarter" idx="10"/>
          </p:nvPr>
        </p:nvSpPr>
        <p:spPr/>
        <p:txBody>
          <a:bodyPr/>
          <a:lstStyle/>
          <a:p>
            <a:fld id="{C364DD5D-57B1-4639-B80D-999041401D30}" type="slidenum">
              <a:rPr lang="en-US" smtClean="0"/>
              <a:pPr/>
              <a:t>20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364DD5D-57B1-4639-B80D-999041401D30}" type="slidenum">
              <a:rPr lang="en-US" smtClean="0"/>
              <a:pPr/>
              <a:t>21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 The Expenditure amount for 2003-2004 includes the $200,000,000 transferred to the Save Our Everglades Trust Fund from Surety Bond Proceeds GAA 31 &amp; 32 and the Expenditures to date for the Florida Forever 4th Series Appropriation GAA 1518A </a:t>
            </a:r>
          </a:p>
          <a:p>
            <a:r>
              <a:rPr lang="en-US" dirty="0" smtClean="0"/>
              <a:t>The negative acres amount for 2004-2005 is a result of the final reconciliation of acres. </a:t>
            </a:r>
          </a:p>
          <a:p>
            <a:r>
              <a:rPr lang="en-US" dirty="0" smtClean="0"/>
              <a:t>Totals may not be exact due to rounding. </a:t>
            </a:r>
          </a:p>
          <a:p>
            <a:endParaRPr lang="en-US" dirty="0"/>
          </a:p>
        </p:txBody>
      </p:sp>
      <p:sp>
        <p:nvSpPr>
          <p:cNvPr id="4" name="Slide Number Placeholder 3"/>
          <p:cNvSpPr>
            <a:spLocks noGrp="1"/>
          </p:cNvSpPr>
          <p:nvPr>
            <p:ph type="sldNum" sz="quarter" idx="10"/>
          </p:nvPr>
        </p:nvSpPr>
        <p:spPr/>
        <p:txBody>
          <a:bodyPr/>
          <a:lstStyle/>
          <a:p>
            <a:fld id="{C364DD5D-57B1-4639-B80D-999041401D30}" type="slidenum">
              <a:rPr lang="en-US" smtClean="0"/>
              <a:pPr/>
              <a:t>8</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Although the program remains fundamentally unchanged, the legislature added several more reporting requirements, provided for more prioritization of projects within several categories and provided for spending </a:t>
            </a:r>
            <a:r>
              <a:rPr lang="en-US" sz="1200" i="1" dirty="0" smtClean="0"/>
              <a:t>Florida Forever</a:t>
            </a:r>
            <a:r>
              <a:rPr lang="en-US" sz="1200" dirty="0" smtClean="0"/>
              <a:t> funds on capital improvements on state-owned conservation lands. </a:t>
            </a:r>
            <a:endParaRPr lang="en-US" dirty="0"/>
          </a:p>
        </p:txBody>
      </p:sp>
      <p:sp>
        <p:nvSpPr>
          <p:cNvPr id="4" name="Slide Number Placeholder 3"/>
          <p:cNvSpPr>
            <a:spLocks noGrp="1"/>
          </p:cNvSpPr>
          <p:nvPr>
            <p:ph type="sldNum" sz="quarter" idx="10"/>
          </p:nvPr>
        </p:nvSpPr>
        <p:spPr/>
        <p:txBody>
          <a:bodyPr/>
          <a:lstStyle/>
          <a:p>
            <a:fld id="{C364DD5D-57B1-4639-B80D-999041401D30}" type="slidenum">
              <a:rPr lang="en-US" smtClean="0"/>
              <a:pPr/>
              <a:t>10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i="1" dirty="0" smtClean="0"/>
              <a:t>Florida Forever </a:t>
            </a:r>
            <a:r>
              <a:rPr lang="en-US" sz="1200" b="1" dirty="0" smtClean="0"/>
              <a:t>Funding Distribution - June 2008 </a:t>
            </a:r>
            <a:endParaRPr lang="en-US" sz="1200" dirty="0" smtClean="0"/>
          </a:p>
          <a:p>
            <a:r>
              <a:rPr lang="en-US" sz="1200" i="1" dirty="0" smtClean="0"/>
              <a:t>Florida Forever</a:t>
            </a:r>
            <a:r>
              <a:rPr lang="en-US" sz="1200" dirty="0" smtClean="0"/>
              <a:t> funding is allocated by the legislature at $300 million per year. It is distributed by the Florida Department of Environmental Protection to a number of state agencies and programs to purchase public lands in the form of parks, trails, forests, wildlife management areas and more. All of these lands are held in trust for the citizens of Florida.</a:t>
            </a:r>
            <a:endParaRPr lang="en-US" dirty="0" smtClean="0"/>
          </a:p>
          <a:p>
            <a:endParaRPr lang="en-US" dirty="0"/>
          </a:p>
        </p:txBody>
      </p:sp>
      <p:sp>
        <p:nvSpPr>
          <p:cNvPr id="4" name="Slide Number Placeholder 3"/>
          <p:cNvSpPr>
            <a:spLocks noGrp="1"/>
          </p:cNvSpPr>
          <p:nvPr>
            <p:ph type="sldNum" sz="quarter" idx="10"/>
          </p:nvPr>
        </p:nvSpPr>
        <p:spPr/>
        <p:txBody>
          <a:bodyPr/>
          <a:lstStyle/>
          <a:p>
            <a:fld id="{C364DD5D-57B1-4639-B80D-999041401D30}" type="slidenum">
              <a:rPr lang="en-US" smtClean="0"/>
              <a:pPr/>
              <a:t>11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baseline="0" dirty="0" smtClean="0">
                <a:solidFill>
                  <a:schemeClr val="tx1"/>
                </a:solidFill>
                <a:latin typeface="+mn-lt"/>
                <a:ea typeface="+mn-ea"/>
                <a:cs typeface="+mn-cs"/>
              </a:rPr>
              <a:t>Board of Trustees acquisitions have achieved substantial conservation progress across several natural resource categories, while some resources have seen little progress. </a:t>
            </a:r>
            <a:endParaRPr lang="en-US" b="0" i="0" dirty="0" smtClean="0"/>
          </a:p>
          <a:p>
            <a:r>
              <a:rPr lang="en-US" dirty="0" smtClean="0"/>
              <a:t>~Draft 2008 Florida Forever Bench Mark Report</a:t>
            </a:r>
            <a:endParaRPr lang="en-US" dirty="0"/>
          </a:p>
        </p:txBody>
      </p:sp>
      <p:sp>
        <p:nvSpPr>
          <p:cNvPr id="4" name="Slide Number Placeholder 3"/>
          <p:cNvSpPr>
            <a:spLocks noGrp="1"/>
          </p:cNvSpPr>
          <p:nvPr>
            <p:ph type="sldNum" sz="quarter" idx="10"/>
          </p:nvPr>
        </p:nvSpPr>
        <p:spPr/>
        <p:txBody>
          <a:bodyPr/>
          <a:lstStyle/>
          <a:p>
            <a:fld id="{C364DD5D-57B1-4639-B80D-999041401D30}" type="slidenum">
              <a:rPr lang="en-US" smtClean="0"/>
              <a:pPr/>
              <a:t>14</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Acquisition and Restoration Council (ARC) replaced the Land Acquisition and Management Advisory Council (LAMAC).  The Council has sole responsibility for the evaluation, selection and ranking of state land acquisition projects on the Florida Forever priority list. The Council, with the assistance of staff and the </a:t>
            </a:r>
            <a:r>
              <a:rPr lang="en-US" dirty="0" smtClean="0">
                <a:hlinkClick r:id="rId3"/>
              </a:rPr>
              <a:t>Florida Natural Areas Inventory (FNAI)</a:t>
            </a:r>
            <a:r>
              <a:rPr lang="en-US" dirty="0" smtClean="0"/>
              <a:t>, annually reviews all Florida Forever acquisition proposals, decides which proposals should receive further evaluation through the preparation of detailed resource assessments, determines the final project boundaries and establishes the priority ranking of Florida Forever projects. </a:t>
            </a:r>
            <a:br>
              <a:rPr lang="en-US" dirty="0" smtClean="0"/>
            </a:br>
            <a:r>
              <a:rPr lang="en-US" dirty="0" smtClean="0"/>
              <a:t/>
            </a:r>
            <a:br>
              <a:rPr lang="en-US" dirty="0" smtClean="0"/>
            </a:br>
            <a:r>
              <a:rPr lang="en-US" dirty="0" smtClean="0"/>
              <a:t>ARC is also responsible for reviewing land management plans prepared by state agencies, local governments and others who manage the state's conservation lands.  ARC also reviews land use requests that affect the state's conservation lands, including utility and access easements, subleases and others.</a:t>
            </a:r>
          </a:p>
          <a:p>
            <a:r>
              <a:rPr lang="en-US" dirty="0" smtClean="0"/>
              <a:t>The </a:t>
            </a:r>
            <a:r>
              <a:rPr lang="en-US" dirty="0" smtClean="0">
                <a:hlinkClick r:id="rId3"/>
              </a:rPr>
              <a:t>FNAI</a:t>
            </a:r>
            <a:r>
              <a:rPr lang="en-US" dirty="0" smtClean="0"/>
              <a:t> provides scientific support to the Florida Department of Environmental Protection (DEP) and the Council for </a:t>
            </a:r>
            <a:r>
              <a:rPr lang="en-US" u="sng" dirty="0" smtClean="0">
                <a:hlinkClick r:id="rId4" action="ppaction://hlinkfile"/>
              </a:rPr>
              <a:t>Florida Forever</a:t>
            </a:r>
            <a:r>
              <a:rPr lang="en-US" dirty="0" smtClean="0"/>
              <a:t>, the nation's largest environmental land acquisition program. The Inventory contributes in two key ways: scientific review of newly proposed land acquisition projects, and comprehensive natural resource analysis and scoring of all Florida Forever projects using the Conservation Needs Assessment and </a:t>
            </a:r>
            <a:r>
              <a:rPr lang="en-US" i="1" dirty="0" smtClean="0"/>
              <a:t>F-TRAC</a:t>
            </a:r>
            <a:r>
              <a:rPr lang="en-US" dirty="0" smtClean="0"/>
              <a:t>. </a:t>
            </a:r>
          </a:p>
          <a:p>
            <a:endParaRPr lang="en-US" dirty="0"/>
          </a:p>
        </p:txBody>
      </p:sp>
      <p:sp>
        <p:nvSpPr>
          <p:cNvPr id="4" name="Slide Number Placeholder 3"/>
          <p:cNvSpPr>
            <a:spLocks noGrp="1"/>
          </p:cNvSpPr>
          <p:nvPr>
            <p:ph type="sldNum" sz="quarter" idx="10"/>
          </p:nvPr>
        </p:nvSpPr>
        <p:spPr/>
        <p:txBody>
          <a:bodyPr/>
          <a:lstStyle/>
          <a:p>
            <a:fld id="{C364DD5D-57B1-4639-B80D-999041401D30}" type="slidenum">
              <a:rPr lang="en-US" smtClean="0"/>
              <a:pPr/>
              <a:t>15</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364DD5D-57B1-4639-B80D-999041401D30}" type="slidenum">
              <a:rPr lang="en-US" smtClean="0"/>
              <a:pPr/>
              <a:t>16</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 (FF): Full-Fee: projects proposed to be purchased in Fee Simple. (LTF): Less-Than-Fee: property stays with the owner, but conservation easements or other means preserve the environmental value of the land. (SH): Small Holdings: projects made of small ownerships with individual values generally not exceeding $1,000,000. </a:t>
            </a:r>
          </a:p>
          <a:p>
            <a:r>
              <a:rPr lang="en-US" sz="1200" kern="1200" baseline="0" dirty="0" smtClean="0">
                <a:solidFill>
                  <a:schemeClr val="tx1"/>
                </a:solidFill>
                <a:latin typeface="+mn-lt"/>
                <a:ea typeface="+mn-ea"/>
                <a:cs typeface="+mn-cs"/>
              </a:rPr>
              <a:t>Table adapted from Draft Benchmark report.</a:t>
            </a:r>
            <a:endParaRPr lang="en-US" dirty="0"/>
          </a:p>
        </p:txBody>
      </p:sp>
      <p:sp>
        <p:nvSpPr>
          <p:cNvPr id="4" name="Slide Number Placeholder 3"/>
          <p:cNvSpPr>
            <a:spLocks noGrp="1"/>
          </p:cNvSpPr>
          <p:nvPr>
            <p:ph type="sldNum" sz="quarter" idx="10"/>
          </p:nvPr>
        </p:nvSpPr>
        <p:spPr/>
        <p:txBody>
          <a:bodyPr/>
          <a:lstStyle/>
          <a:p>
            <a:fld id="{C364DD5D-57B1-4639-B80D-999041401D30}" type="slidenum">
              <a:rPr lang="en-US" smtClean="0"/>
              <a:pPr/>
              <a:t>17</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 Notes: (1) Ranking is based on Council annual voting @ December, interim vote not included.</a:t>
            </a:r>
          </a:p>
          <a:p>
            <a:r>
              <a:rPr lang="en-US" sz="1200" kern="1200" baseline="0" dirty="0" smtClean="0">
                <a:solidFill>
                  <a:schemeClr val="tx1"/>
                </a:solidFill>
                <a:latin typeface="+mn-lt"/>
                <a:ea typeface="+mn-ea"/>
                <a:cs typeface="+mn-cs"/>
              </a:rPr>
              <a:t>(2) Projects 90% or more complete qualify for continued funding pursuant to Section 259.032(8), F.S.</a:t>
            </a:r>
          </a:p>
          <a:p>
            <a:r>
              <a:rPr lang="en-US" sz="1200" kern="1200" baseline="0" dirty="0" smtClean="0">
                <a:solidFill>
                  <a:schemeClr val="tx1"/>
                </a:solidFill>
                <a:latin typeface="+mn-lt"/>
                <a:ea typeface="+mn-ea"/>
                <a:cs typeface="+mn-cs"/>
              </a:rPr>
              <a:t>Estero Bay project is a partnership between TNC, CAMA, USFWS </a:t>
            </a:r>
          </a:p>
          <a:p>
            <a:r>
              <a:rPr lang="en-US" sz="1200" kern="1200" baseline="0" dirty="0" smtClean="0">
                <a:solidFill>
                  <a:schemeClr val="tx1"/>
                </a:solidFill>
                <a:latin typeface="+mn-lt"/>
                <a:ea typeface="+mn-ea"/>
                <a:cs typeface="+mn-cs"/>
              </a:rPr>
              <a:t>* Partnership: An entity providing funds for purchase or </a:t>
            </a:r>
            <a:r>
              <a:rPr lang="en-US" sz="1200" kern="1200" baseline="0" dirty="0" err="1" smtClean="0">
                <a:solidFill>
                  <a:schemeClr val="tx1"/>
                </a:solidFill>
                <a:latin typeface="+mn-lt"/>
                <a:ea typeface="+mn-ea"/>
                <a:cs typeface="+mn-cs"/>
              </a:rPr>
              <a:t>signifi</a:t>
            </a:r>
            <a:r>
              <a:rPr lang="en-US" sz="1200" kern="1200" baseline="0" dirty="0" smtClean="0">
                <a:solidFill>
                  <a:schemeClr val="tx1"/>
                </a:solidFill>
                <a:latin typeface="+mn-lt"/>
                <a:ea typeface="+mn-ea"/>
                <a:cs typeface="+mn-cs"/>
              </a:rPr>
              <a:t> cant staff contribution to</a:t>
            </a:r>
          </a:p>
          <a:p>
            <a:r>
              <a:rPr lang="en-US" sz="1200" kern="1200" baseline="0" dirty="0" smtClean="0">
                <a:solidFill>
                  <a:schemeClr val="tx1"/>
                </a:solidFill>
                <a:latin typeface="+mn-lt"/>
                <a:ea typeface="+mn-ea"/>
                <a:cs typeface="+mn-cs"/>
              </a:rPr>
              <a:t>assist in the purchase; for example, a non-</a:t>
            </a:r>
            <a:r>
              <a:rPr lang="en-US" sz="1200" kern="1200" baseline="0" dirty="0" err="1" smtClean="0">
                <a:solidFill>
                  <a:schemeClr val="tx1"/>
                </a:solidFill>
                <a:latin typeface="+mn-lt"/>
                <a:ea typeface="+mn-ea"/>
                <a:cs typeface="+mn-cs"/>
              </a:rPr>
              <a:t>profi</a:t>
            </a:r>
            <a:r>
              <a:rPr lang="en-US" sz="1200" kern="1200" baseline="0" dirty="0" smtClean="0">
                <a:solidFill>
                  <a:schemeClr val="tx1"/>
                </a:solidFill>
                <a:latin typeface="+mn-lt"/>
                <a:ea typeface="+mn-ea"/>
                <a:cs typeface="+mn-cs"/>
              </a:rPr>
              <a:t> t preparing the application, as a minimum.</a:t>
            </a:r>
          </a:p>
          <a:p>
            <a:endParaRPr lang="en-US" dirty="0"/>
          </a:p>
        </p:txBody>
      </p:sp>
      <p:sp>
        <p:nvSpPr>
          <p:cNvPr id="4" name="Slide Number Placeholder 3"/>
          <p:cNvSpPr>
            <a:spLocks noGrp="1"/>
          </p:cNvSpPr>
          <p:nvPr>
            <p:ph type="sldNum" sz="quarter" idx="10"/>
          </p:nvPr>
        </p:nvSpPr>
        <p:spPr/>
        <p:txBody>
          <a:bodyPr/>
          <a:lstStyle/>
          <a:p>
            <a:fld id="{C364DD5D-57B1-4639-B80D-999041401D30}" type="slidenum">
              <a:rPr lang="en-US" smtClean="0"/>
              <a:pPr/>
              <a:t>18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EF448F0-401B-403A-B8C8-E011A5581BA5}" type="datetimeFigureOut">
              <a:rPr lang="en-US" smtClean="0"/>
              <a:pPr/>
              <a:t>12/9/2008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E0BB89-4A07-40AC-B1F6-551021CBBA1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F448F0-401B-403A-B8C8-E011A5581BA5}" type="datetimeFigureOut">
              <a:rPr lang="en-US" smtClean="0"/>
              <a:pPr/>
              <a:t>12/9/2008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E0BB89-4A07-40AC-B1F6-551021CBBA1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F448F0-401B-403A-B8C8-E011A5581BA5}" type="datetimeFigureOut">
              <a:rPr lang="en-US" smtClean="0"/>
              <a:pPr/>
              <a:t>12/9/2008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E0BB89-4A07-40AC-B1F6-551021CBBA1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F448F0-401B-403A-B8C8-E011A5581BA5}" type="datetimeFigureOut">
              <a:rPr lang="en-US" smtClean="0"/>
              <a:pPr/>
              <a:t>12/9/2008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E0BB89-4A07-40AC-B1F6-551021CBBA1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EF448F0-401B-403A-B8C8-E011A5581BA5}" type="datetimeFigureOut">
              <a:rPr lang="en-US" smtClean="0"/>
              <a:pPr/>
              <a:t>12/9/2008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E0BB89-4A07-40AC-B1F6-551021CBBA1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EF448F0-401B-403A-B8C8-E011A5581BA5}" type="datetimeFigureOut">
              <a:rPr lang="en-US" smtClean="0"/>
              <a:pPr/>
              <a:t>12/9/2008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E0BB89-4A07-40AC-B1F6-551021CBBA1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EF448F0-401B-403A-B8C8-E011A5581BA5}" type="datetimeFigureOut">
              <a:rPr lang="en-US" smtClean="0"/>
              <a:pPr/>
              <a:t>12/9/2008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E0BB89-4A07-40AC-B1F6-551021CBBA1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EF448F0-401B-403A-B8C8-E011A5581BA5}" type="datetimeFigureOut">
              <a:rPr lang="en-US" smtClean="0"/>
              <a:pPr/>
              <a:t>12/9/2008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E0BB89-4A07-40AC-B1F6-551021CBBA1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F448F0-401B-403A-B8C8-E011A5581BA5}" type="datetimeFigureOut">
              <a:rPr lang="en-US" smtClean="0"/>
              <a:pPr/>
              <a:t>12/9/2008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E0BB89-4A07-40AC-B1F6-551021CBBA1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F448F0-401B-403A-B8C8-E011A5581BA5}" type="datetimeFigureOut">
              <a:rPr lang="en-US" smtClean="0"/>
              <a:pPr/>
              <a:t>12/9/2008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E0BB89-4A07-40AC-B1F6-551021CBBA1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F448F0-401B-403A-B8C8-E011A5581BA5}" type="datetimeFigureOut">
              <a:rPr lang="en-US" smtClean="0"/>
              <a:pPr/>
              <a:t>12/9/2008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E0BB89-4A07-40AC-B1F6-551021CBBA1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F448F0-401B-403A-B8C8-E011A5581BA5}" type="datetimeFigureOut">
              <a:rPr lang="en-US" smtClean="0"/>
              <a:pPr/>
              <a:t>12/9/2008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E0BB89-4A07-40AC-B1F6-551021CBBA1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hyperlink" Target="http://www.fl-dof.com/" TargetMode="External"/><Relationship Id="rId13" Type="http://schemas.openxmlformats.org/officeDocument/2006/relationships/image" Target="../media/image10.jpeg"/><Relationship Id="rId18" Type="http://schemas.openxmlformats.org/officeDocument/2006/relationships/image" Target="../media/image15.jpeg"/><Relationship Id="rId3" Type="http://schemas.openxmlformats.org/officeDocument/2006/relationships/hyperlink" Target="http://internetdev/secretary/sl/default.htm" TargetMode="External"/><Relationship Id="rId21" Type="http://schemas.openxmlformats.org/officeDocument/2006/relationships/image" Target="../media/image18.jpeg"/><Relationship Id="rId7" Type="http://schemas.openxmlformats.org/officeDocument/2006/relationships/hyperlink" Target="http://floridaconservation.org/" TargetMode="External"/><Relationship Id="rId12" Type="http://schemas.openxmlformats.org/officeDocument/2006/relationships/hyperlink" Target="http://www.dep.state.fl.us/secretary/watman/" TargetMode="External"/><Relationship Id="rId17" Type="http://schemas.openxmlformats.org/officeDocument/2006/relationships/image" Target="../media/image14.jpeg"/><Relationship Id="rId2" Type="http://schemas.openxmlformats.org/officeDocument/2006/relationships/notesSlide" Target="../notesSlides/notesSlide4.xml"/><Relationship Id="rId16" Type="http://schemas.openxmlformats.org/officeDocument/2006/relationships/image" Target="../media/image13.jpeg"/><Relationship Id="rId20"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hyperlink" Target="http://www.dep.state.fl.us/parks/OIRS/default.htm" TargetMode="External"/><Relationship Id="rId11" Type="http://schemas.openxmlformats.org/officeDocument/2006/relationships/hyperlink" Target="http://www.floridacommunitydevelopment.org/fct/" TargetMode="External"/><Relationship Id="rId5" Type="http://schemas.openxmlformats.org/officeDocument/2006/relationships/hyperlink" Target="http://www.dep.state.fl.us/mainpage/programs/gwt.htm" TargetMode="External"/><Relationship Id="rId15" Type="http://schemas.openxmlformats.org/officeDocument/2006/relationships/image" Target="../media/image12.jpeg"/><Relationship Id="rId23" Type="http://schemas.openxmlformats.org/officeDocument/2006/relationships/image" Target="../media/image20.gif"/><Relationship Id="rId10" Type="http://schemas.openxmlformats.org/officeDocument/2006/relationships/hyperlink" Target="http://www.floridacommunitydevelopment.org/mayfieldwaterfronts/" TargetMode="External"/><Relationship Id="rId19" Type="http://schemas.openxmlformats.org/officeDocument/2006/relationships/image" Target="../media/image16.jpeg"/><Relationship Id="rId4" Type="http://schemas.openxmlformats.org/officeDocument/2006/relationships/hyperlink" Target="http://www.dep.state.fl.us/mainpage/programs/parks.htm" TargetMode="External"/><Relationship Id="rId9" Type="http://schemas.openxmlformats.org/officeDocument/2006/relationships/hyperlink" Target="http://www.fl-dof.com/forest_management/rural_family_lands_index.html" TargetMode="External"/><Relationship Id="rId14" Type="http://schemas.openxmlformats.org/officeDocument/2006/relationships/image" Target="../media/image11.jpeg"/><Relationship Id="rId22" Type="http://schemas.openxmlformats.org/officeDocument/2006/relationships/image" Target="../media/image19.jpeg"/></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am-eb--j5jmv21\all_photos\My Pictures\2002-08-06 Cell phone, ERS dome pics and misc ERS stuff\golden polypody (Phlebodium aurem).jpg"/>
          <p:cNvPicPr>
            <a:picLocks noGrp="1" noChangeAspect="1" noChangeArrowheads="1"/>
          </p:cNvPicPr>
          <p:nvPr>
            <p:ph idx="1"/>
          </p:nvPr>
        </p:nvPicPr>
        <p:blipFill>
          <a:blip r:embed="rId2" cstate="print"/>
          <a:srcRect b="9924"/>
          <a:stretch>
            <a:fillRect/>
          </a:stretch>
        </p:blipFill>
        <p:spPr bwMode="auto">
          <a:xfrm rot="5400000">
            <a:off x="3379655" y="1116146"/>
            <a:ext cx="6880490" cy="4648200"/>
          </a:xfrm>
          <a:prstGeom prst="rect">
            <a:avLst/>
          </a:prstGeom>
          <a:noFill/>
        </p:spPr>
      </p:pic>
      <p:sp>
        <p:nvSpPr>
          <p:cNvPr id="2" name="Title 1"/>
          <p:cNvSpPr>
            <a:spLocks noGrp="1"/>
          </p:cNvSpPr>
          <p:nvPr>
            <p:ph type="title"/>
          </p:nvPr>
        </p:nvSpPr>
        <p:spPr>
          <a:xfrm>
            <a:off x="0" y="1570038"/>
            <a:ext cx="4572000" cy="1935162"/>
          </a:xfrm>
        </p:spPr>
        <p:txBody>
          <a:bodyPr>
            <a:normAutofit/>
          </a:bodyPr>
          <a:lstStyle/>
          <a:p>
            <a:r>
              <a:rPr lang="en-US" b="1" dirty="0" smtClean="0">
                <a:latin typeface="Papyrus" pitchFamily="66" charset="0"/>
              </a:rPr>
              <a:t>Florida Forever</a:t>
            </a:r>
            <a:br>
              <a:rPr lang="en-US" b="1" dirty="0" smtClean="0">
                <a:latin typeface="Papyrus" pitchFamily="66" charset="0"/>
              </a:rPr>
            </a:br>
            <a:r>
              <a:rPr lang="en-US" sz="2400" b="1" dirty="0" smtClean="0">
                <a:latin typeface="Papyrus" pitchFamily="66" charset="0"/>
              </a:rPr>
              <a:t>Land Acquisition</a:t>
            </a:r>
            <a:br>
              <a:rPr lang="en-US" sz="2400" b="1" dirty="0" smtClean="0">
                <a:latin typeface="Papyrus" pitchFamily="66" charset="0"/>
              </a:rPr>
            </a:br>
            <a:endParaRPr lang="en-US" b="1" dirty="0">
              <a:latin typeface="Papyrus" pitchFamily="66" charset="0"/>
            </a:endParaRPr>
          </a:p>
        </p:txBody>
      </p:sp>
      <p:sp>
        <p:nvSpPr>
          <p:cNvPr id="6" name="Text Box 9"/>
          <p:cNvSpPr txBox="1">
            <a:spLocks noChangeArrowheads="1"/>
          </p:cNvSpPr>
          <p:nvPr/>
        </p:nvSpPr>
        <p:spPr bwMode="auto">
          <a:xfrm>
            <a:off x="0" y="2974538"/>
            <a:ext cx="4471841" cy="1292662"/>
          </a:xfrm>
          <a:prstGeom prst="rect">
            <a:avLst/>
          </a:prstGeom>
          <a:noFill/>
          <a:ln w="9525">
            <a:noFill/>
            <a:miter lim="800000"/>
            <a:headEnd/>
            <a:tailEnd/>
          </a:ln>
          <a:effectLst/>
        </p:spPr>
        <p:txBody>
          <a:bodyPr wrap="square">
            <a:spAutoFit/>
          </a:bodyPr>
          <a:lstStyle/>
          <a:p>
            <a:pPr algn="ctr">
              <a:spcBef>
                <a:spcPct val="50000"/>
              </a:spcBef>
            </a:pPr>
            <a:r>
              <a:rPr lang="en-US" sz="2400" b="1" dirty="0">
                <a:latin typeface="Papyrus" pitchFamily="66" charset="0"/>
              </a:rPr>
              <a:t>Heather </a:t>
            </a:r>
            <a:r>
              <a:rPr lang="en-US" sz="2400" b="1" dirty="0" smtClean="0">
                <a:latin typeface="Papyrus" pitchFamily="66" charset="0"/>
              </a:rPr>
              <a:t>Stafford</a:t>
            </a:r>
          </a:p>
          <a:p>
            <a:pPr algn="ctr">
              <a:spcBef>
                <a:spcPct val="50000"/>
              </a:spcBef>
            </a:pPr>
            <a:r>
              <a:rPr lang="en-US" dirty="0" smtClean="0">
                <a:latin typeface="Papyrus" pitchFamily="66" charset="0"/>
              </a:rPr>
              <a:t>heather.stafford@dep.state.fl.us</a:t>
            </a:r>
          </a:p>
          <a:p>
            <a:pPr algn="ctr">
              <a:spcBef>
                <a:spcPct val="50000"/>
              </a:spcBef>
            </a:pPr>
            <a:endParaRPr lang="en-US" dirty="0">
              <a:latin typeface="Papyrus" pitchFamily="66" charset="0"/>
            </a:endParaRPr>
          </a:p>
        </p:txBody>
      </p:sp>
      <p:sp>
        <p:nvSpPr>
          <p:cNvPr id="7" name="Text Box 11"/>
          <p:cNvSpPr txBox="1">
            <a:spLocks noChangeArrowheads="1"/>
          </p:cNvSpPr>
          <p:nvPr/>
        </p:nvSpPr>
        <p:spPr bwMode="auto">
          <a:xfrm>
            <a:off x="152400" y="4057471"/>
            <a:ext cx="4343399" cy="1200329"/>
          </a:xfrm>
          <a:prstGeom prst="rect">
            <a:avLst/>
          </a:prstGeom>
          <a:noFill/>
          <a:ln w="9525">
            <a:noFill/>
            <a:miter lim="800000"/>
            <a:headEnd/>
            <a:tailEnd/>
          </a:ln>
          <a:effectLst/>
        </p:spPr>
        <p:txBody>
          <a:bodyPr wrap="square">
            <a:spAutoFit/>
          </a:bodyPr>
          <a:lstStyle/>
          <a:p>
            <a:pPr algn="ctr"/>
            <a:r>
              <a:rPr lang="en-US" dirty="0">
                <a:latin typeface="Papyrus" pitchFamily="66" charset="0"/>
              </a:rPr>
              <a:t>Estero Bay Aquatic Preserve</a:t>
            </a:r>
          </a:p>
          <a:p>
            <a:pPr algn="ctr"/>
            <a:r>
              <a:rPr lang="en-US" dirty="0">
                <a:latin typeface="Papyrus" pitchFamily="66" charset="0"/>
              </a:rPr>
              <a:t>700-1 Fisherman’s Wharf</a:t>
            </a:r>
          </a:p>
          <a:p>
            <a:pPr algn="ctr"/>
            <a:r>
              <a:rPr lang="en-US" dirty="0">
                <a:latin typeface="Papyrus" pitchFamily="66" charset="0"/>
              </a:rPr>
              <a:t>Fort Myers Beach, Fl 33931</a:t>
            </a:r>
          </a:p>
          <a:p>
            <a:pPr algn="ctr"/>
            <a:r>
              <a:rPr lang="en-US" dirty="0">
                <a:latin typeface="Papyrus" pitchFamily="66" charset="0"/>
              </a:rPr>
              <a:t>239-463-3240</a:t>
            </a:r>
          </a:p>
        </p:txBody>
      </p:sp>
      <p:sp>
        <p:nvSpPr>
          <p:cNvPr id="8" name="Text Box 12"/>
          <p:cNvSpPr txBox="1">
            <a:spLocks noChangeArrowheads="1"/>
          </p:cNvSpPr>
          <p:nvPr/>
        </p:nvSpPr>
        <p:spPr bwMode="auto">
          <a:xfrm>
            <a:off x="0" y="5376208"/>
            <a:ext cx="4471841" cy="1200329"/>
          </a:xfrm>
          <a:prstGeom prst="rect">
            <a:avLst/>
          </a:prstGeom>
          <a:noFill/>
          <a:ln w="9525">
            <a:noFill/>
            <a:miter lim="800000"/>
            <a:headEnd/>
            <a:tailEnd/>
          </a:ln>
          <a:effectLst/>
        </p:spPr>
        <p:txBody>
          <a:bodyPr wrap="square">
            <a:spAutoFit/>
          </a:bodyPr>
          <a:lstStyle/>
          <a:p>
            <a:pPr algn="ctr"/>
            <a:r>
              <a:rPr lang="en-US" dirty="0">
                <a:latin typeface="Papyrus" pitchFamily="66" charset="0"/>
              </a:rPr>
              <a:t>Charlotte Harbor Aquatic Preserves</a:t>
            </a:r>
          </a:p>
          <a:p>
            <a:pPr algn="ctr"/>
            <a:r>
              <a:rPr lang="en-US" dirty="0">
                <a:latin typeface="Papyrus" pitchFamily="66" charset="0"/>
              </a:rPr>
              <a:t>12301 Burnt Store Road</a:t>
            </a:r>
          </a:p>
          <a:p>
            <a:pPr algn="ctr"/>
            <a:r>
              <a:rPr lang="en-US" dirty="0">
                <a:latin typeface="Papyrus" pitchFamily="66" charset="0"/>
              </a:rPr>
              <a:t>Punta </a:t>
            </a:r>
            <a:r>
              <a:rPr lang="en-US" dirty="0" err="1">
                <a:latin typeface="Papyrus" pitchFamily="66" charset="0"/>
              </a:rPr>
              <a:t>Gorda</a:t>
            </a:r>
            <a:r>
              <a:rPr lang="en-US" dirty="0">
                <a:latin typeface="Papyrus" pitchFamily="66" charset="0"/>
              </a:rPr>
              <a:t>, Fl 33955</a:t>
            </a:r>
          </a:p>
          <a:p>
            <a:pPr algn="ctr"/>
            <a:r>
              <a:rPr lang="en-US" dirty="0">
                <a:latin typeface="Papyrus" pitchFamily="66" charset="0"/>
              </a:rPr>
              <a:t>941-575-5861 ext 106</a:t>
            </a:r>
          </a:p>
        </p:txBody>
      </p:sp>
      <p:pic>
        <p:nvPicPr>
          <p:cNvPr id="10" name="Picture 5"/>
          <p:cNvPicPr>
            <a:picLocks noChangeAspect="1" noChangeArrowheads="1"/>
          </p:cNvPicPr>
          <p:nvPr/>
        </p:nvPicPr>
        <p:blipFill>
          <a:blip r:embed="rId3"/>
          <a:srcRect/>
          <a:stretch>
            <a:fillRect/>
          </a:stretch>
        </p:blipFill>
        <p:spPr bwMode="auto">
          <a:xfrm>
            <a:off x="1335657" y="228600"/>
            <a:ext cx="1940943" cy="1270000"/>
          </a:xfrm>
          <a:prstGeom prst="rect">
            <a:avLst/>
          </a:prstGeom>
          <a:solidFill>
            <a:srgbClr val="FFFF99">
              <a:alpha val="0"/>
            </a:srgbClr>
          </a:solid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am-eb--j5jmv21\all_photos\My Pictures\2002-07-30 ERS cut fence and firelines\IM001013.JPG"/>
          <p:cNvPicPr>
            <a:picLocks noGrp="1" noChangeAspect="1" noChangeArrowheads="1"/>
          </p:cNvPicPr>
          <p:nvPr>
            <p:ph idx="1"/>
          </p:nvPr>
        </p:nvPicPr>
        <p:blipFill>
          <a:blip r:embed="rId3" cstate="print"/>
          <a:srcRect l="48166" t="2838" r="5669"/>
          <a:stretch>
            <a:fillRect/>
          </a:stretch>
        </p:blipFill>
        <p:spPr bwMode="auto">
          <a:xfrm>
            <a:off x="4800600" y="0"/>
            <a:ext cx="4343400" cy="6858000"/>
          </a:xfrm>
          <a:prstGeom prst="rect">
            <a:avLst/>
          </a:prstGeom>
          <a:noFill/>
        </p:spPr>
      </p:pic>
      <p:sp>
        <p:nvSpPr>
          <p:cNvPr id="6" name="TextBox 5"/>
          <p:cNvSpPr txBox="1"/>
          <p:nvPr/>
        </p:nvSpPr>
        <p:spPr>
          <a:xfrm>
            <a:off x="0" y="610850"/>
            <a:ext cx="4800600" cy="1446550"/>
          </a:xfrm>
          <a:prstGeom prst="rect">
            <a:avLst/>
          </a:prstGeom>
          <a:noFill/>
        </p:spPr>
        <p:txBody>
          <a:bodyPr wrap="square" rtlCol="0">
            <a:spAutoFit/>
          </a:bodyPr>
          <a:lstStyle/>
          <a:p>
            <a:pPr algn="ctr"/>
            <a:r>
              <a:rPr lang="en-US" sz="4400" b="1" dirty="0" smtClean="0">
                <a:latin typeface="Papyrus" pitchFamily="66" charset="0"/>
              </a:rPr>
              <a:t>The Future </a:t>
            </a:r>
          </a:p>
          <a:p>
            <a:pPr algn="ctr"/>
            <a:r>
              <a:rPr lang="en-US" sz="4400" b="1" dirty="0" smtClean="0">
                <a:latin typeface="Papyrus" pitchFamily="66" charset="0"/>
              </a:rPr>
              <a:t>of </a:t>
            </a:r>
            <a:r>
              <a:rPr lang="en-US" sz="4400" b="1" i="1" dirty="0" smtClean="0">
                <a:latin typeface="Papyrus" pitchFamily="66" charset="0"/>
              </a:rPr>
              <a:t>Florida Forever</a:t>
            </a:r>
            <a:endParaRPr lang="en-US" sz="4300" dirty="0">
              <a:latin typeface="Papyrus" pitchFamily="66" charset="0"/>
            </a:endParaRPr>
          </a:p>
        </p:txBody>
      </p:sp>
      <p:sp>
        <p:nvSpPr>
          <p:cNvPr id="7" name="Rectangle 6"/>
          <p:cNvSpPr/>
          <p:nvPr/>
        </p:nvSpPr>
        <p:spPr>
          <a:xfrm>
            <a:off x="228600" y="2743200"/>
            <a:ext cx="4419600" cy="2492990"/>
          </a:xfrm>
          <a:prstGeom prst="rect">
            <a:avLst/>
          </a:prstGeom>
        </p:spPr>
        <p:txBody>
          <a:bodyPr wrap="square">
            <a:spAutoFit/>
          </a:bodyPr>
          <a:lstStyle/>
          <a:p>
            <a:r>
              <a:rPr lang="en-US" sz="2400" dirty="0" smtClean="0"/>
              <a:t>Governor Charlie </a:t>
            </a:r>
            <a:r>
              <a:rPr lang="en-US" sz="2400" dirty="0" err="1" smtClean="0"/>
              <a:t>Crist</a:t>
            </a:r>
            <a:r>
              <a:rPr lang="en-US" sz="2400" dirty="0" smtClean="0"/>
              <a:t> and the Florida Legislature extended </a:t>
            </a:r>
            <a:r>
              <a:rPr lang="en-US" sz="2400" i="1" dirty="0" smtClean="0"/>
              <a:t>Florida Forever</a:t>
            </a:r>
            <a:r>
              <a:rPr lang="en-US" sz="2400" dirty="0" smtClean="0"/>
              <a:t> for another ten years, through 2020, at the same funding level. </a:t>
            </a:r>
          </a:p>
          <a:p>
            <a:endParaRPr lang="en-US" dirty="0"/>
          </a:p>
          <a:p>
            <a:endParaRPr lang="en-US" dirty="0"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28600" y="1295400"/>
            <a:ext cx="5181600" cy="1470025"/>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1" u="none" strike="noStrike" kern="1200" cap="none" spc="0" normalizeH="0" baseline="0" noProof="0" dirty="0" smtClean="0">
                <a:ln>
                  <a:noFill/>
                </a:ln>
                <a:effectLst/>
                <a:uLnTx/>
                <a:uFillTx/>
                <a:latin typeface="+mn-lt"/>
                <a:ea typeface="+mj-ea"/>
                <a:cs typeface="+mj-cs"/>
              </a:rPr>
              <a:t>Distribution - June 2008 </a:t>
            </a:r>
            <a:r>
              <a:rPr kumimoji="0" lang="en-US" sz="3200" b="0" i="0" u="none" strike="noStrike" kern="1200" cap="none" spc="0" normalizeH="0" baseline="0" noProof="0" dirty="0" smtClean="0">
                <a:ln>
                  <a:noFill/>
                </a:ln>
                <a:effectLst/>
                <a:uLnTx/>
                <a:uFillTx/>
                <a:latin typeface="+mj-lt"/>
                <a:ea typeface="+mj-ea"/>
                <a:cs typeface="+mj-cs"/>
              </a:rPr>
              <a:t/>
            </a:r>
            <a:br>
              <a:rPr kumimoji="0" lang="en-US" sz="3200" b="0" i="0" u="none" strike="noStrike" kern="1200" cap="none" spc="0" normalizeH="0" baseline="0" noProof="0" dirty="0" smtClean="0">
                <a:ln>
                  <a:noFill/>
                </a:ln>
                <a:effectLst/>
                <a:uLnTx/>
                <a:uFillTx/>
                <a:latin typeface="+mj-lt"/>
                <a:ea typeface="+mj-ea"/>
                <a:cs typeface="+mj-cs"/>
              </a:rPr>
            </a:br>
            <a:r>
              <a:rPr kumimoji="0" lang="en-US" sz="2400" b="0" i="1" u="none" strike="noStrike" kern="1200" cap="none" spc="0" normalizeH="0" baseline="0" noProof="0" dirty="0" smtClean="0">
                <a:ln>
                  <a:noFill/>
                </a:ln>
                <a:effectLst/>
                <a:uLnTx/>
                <a:uFillTx/>
                <a:latin typeface="+mj-lt"/>
                <a:ea typeface="+mj-ea"/>
                <a:cs typeface="+mj-cs"/>
              </a:rPr>
              <a:t>Florida Forever</a:t>
            </a:r>
            <a:r>
              <a:rPr kumimoji="0" lang="en-US" sz="2400" b="0" i="0" u="none" strike="noStrike" kern="1200" cap="none" spc="0" normalizeH="0" baseline="0" noProof="0" dirty="0" smtClean="0">
                <a:ln>
                  <a:noFill/>
                </a:ln>
                <a:effectLst/>
                <a:uLnTx/>
                <a:uFillTx/>
                <a:latin typeface="+mj-lt"/>
                <a:ea typeface="+mj-ea"/>
                <a:cs typeface="+mj-cs"/>
              </a:rPr>
              <a:t> funding is allocated by the legislature at $300 million per year</a:t>
            </a:r>
            <a:r>
              <a:rPr kumimoji="0" lang="en-US" sz="3200" b="0" i="0" u="none" strike="noStrike" kern="1200" cap="none" spc="0" normalizeH="0" baseline="0" noProof="0" dirty="0" smtClean="0">
                <a:ln>
                  <a:noFill/>
                </a:ln>
                <a:effectLst/>
                <a:uLnTx/>
                <a:uFillTx/>
                <a:latin typeface="+mj-lt"/>
                <a:ea typeface="+mj-ea"/>
                <a:cs typeface="+mj-cs"/>
              </a:rPr>
              <a:t>.</a:t>
            </a:r>
          </a:p>
        </p:txBody>
      </p:sp>
      <p:graphicFrame>
        <p:nvGraphicFramePr>
          <p:cNvPr id="6" name="Table 5"/>
          <p:cNvGraphicFramePr>
            <a:graphicFrameLocks noGrp="1"/>
          </p:cNvGraphicFramePr>
          <p:nvPr/>
        </p:nvGraphicFramePr>
        <p:xfrm>
          <a:off x="685800" y="2971800"/>
          <a:ext cx="6934199" cy="3657600"/>
        </p:xfrm>
        <a:graphic>
          <a:graphicData uri="http://schemas.openxmlformats.org/drawingml/2006/table">
            <a:tbl>
              <a:tblPr/>
              <a:tblGrid>
                <a:gridCol w="6934199"/>
              </a:tblGrid>
              <a:tr h="365760">
                <a:tc>
                  <a:txBody>
                    <a:bodyPr/>
                    <a:lstStyle/>
                    <a:p>
                      <a:r>
                        <a:rPr lang="en-US" sz="1800" baseline="0" dirty="0">
                          <a:ln>
                            <a:noFill/>
                          </a:ln>
                          <a:solidFill>
                            <a:schemeClr val="tx1"/>
                          </a:solidFill>
                          <a:hlinkClick r:id="rId3"/>
                        </a:rPr>
                        <a:t>Division of State Lands - $105 million</a:t>
                      </a:r>
                      <a:endParaRPr lang="en-US" sz="1800" baseline="0" dirty="0">
                        <a:ln>
                          <a:noFill/>
                        </a:ln>
                        <a:solidFill>
                          <a:schemeClr val="tx1"/>
                        </a:solidFill>
                      </a:endParaRPr>
                    </a:p>
                  </a:txBody>
                  <a:tcPr marL="50876" marR="10175" marT="15263" marB="10175">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B w="9525" cap="flat" cmpd="sng" algn="ctr">
                      <a:solidFill>
                        <a:srgbClr val="CCCCCC"/>
                      </a:solidFill>
                      <a:prstDash val="solid"/>
                      <a:round/>
                      <a:headEnd type="none" w="med" len="med"/>
                      <a:tailEnd type="none" w="med" len="med"/>
                    </a:lnB>
                    <a:solidFill>
                      <a:srgbClr val="FFFFFF">
                        <a:alpha val="25000"/>
                      </a:srgbClr>
                    </a:solidFill>
                  </a:tcPr>
                </a:tc>
              </a:tr>
              <a:tr h="365760">
                <a:tc>
                  <a:txBody>
                    <a:bodyPr/>
                    <a:lstStyle/>
                    <a:p>
                      <a:r>
                        <a:rPr lang="en-US" sz="1800" baseline="0" dirty="0">
                          <a:ln>
                            <a:noFill/>
                          </a:ln>
                          <a:solidFill>
                            <a:schemeClr val="tx1"/>
                          </a:solidFill>
                          <a:hlinkClick r:id="rId4"/>
                        </a:rPr>
                        <a:t>Division of Recreation and Parks - $4.5 million</a:t>
                      </a:r>
                      <a:endParaRPr lang="en-US" sz="1800" baseline="0" dirty="0">
                        <a:ln>
                          <a:noFill/>
                        </a:ln>
                        <a:solidFill>
                          <a:schemeClr val="tx1"/>
                        </a:solidFill>
                      </a:endParaRPr>
                    </a:p>
                  </a:txBody>
                  <a:tcPr marL="50876" marR="10175" marT="15263" marB="10175">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alpha val="25000"/>
                      </a:srgbClr>
                    </a:solidFill>
                  </a:tcPr>
                </a:tc>
              </a:tr>
              <a:tr h="365760">
                <a:tc>
                  <a:txBody>
                    <a:bodyPr/>
                    <a:lstStyle/>
                    <a:p>
                      <a:r>
                        <a:rPr lang="en-US" sz="1800" baseline="0" dirty="0">
                          <a:ln>
                            <a:noFill/>
                          </a:ln>
                          <a:solidFill>
                            <a:schemeClr val="tx1"/>
                          </a:solidFill>
                          <a:hlinkClick r:id="rId5"/>
                        </a:rPr>
                        <a:t>Office of Greenways and Trails - Rails to Trails - $4.5 million</a:t>
                      </a:r>
                      <a:r>
                        <a:rPr lang="en-US" sz="1800" baseline="0" dirty="0">
                          <a:ln>
                            <a:noFill/>
                          </a:ln>
                          <a:solidFill>
                            <a:schemeClr val="tx1"/>
                          </a:solidFill>
                        </a:rPr>
                        <a:t> </a:t>
                      </a:r>
                    </a:p>
                  </a:txBody>
                  <a:tcPr marL="50876" marR="10175" marT="15263" marB="10175">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alpha val="25000"/>
                      </a:srgbClr>
                    </a:solidFill>
                  </a:tcPr>
                </a:tc>
              </a:tr>
              <a:tr h="365760">
                <a:tc>
                  <a:txBody>
                    <a:bodyPr/>
                    <a:lstStyle/>
                    <a:p>
                      <a:r>
                        <a:rPr lang="en-US" sz="1800" baseline="0">
                          <a:ln>
                            <a:noFill/>
                          </a:ln>
                          <a:solidFill>
                            <a:schemeClr val="tx1"/>
                          </a:solidFill>
                          <a:hlinkClick r:id="rId6"/>
                        </a:rPr>
                        <a:t>Florida Recreation Development Assistance Program (FRDAP) - $6 million</a:t>
                      </a:r>
                      <a:endParaRPr lang="en-US" sz="1800" baseline="0">
                        <a:ln>
                          <a:noFill/>
                        </a:ln>
                        <a:solidFill>
                          <a:schemeClr val="tx1"/>
                        </a:solidFill>
                      </a:endParaRPr>
                    </a:p>
                  </a:txBody>
                  <a:tcPr marL="50876" marR="10175" marT="15263" marB="10175">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alpha val="25000"/>
                      </a:srgbClr>
                    </a:solidFill>
                  </a:tcPr>
                </a:tc>
              </a:tr>
              <a:tr h="365760">
                <a:tc>
                  <a:txBody>
                    <a:bodyPr/>
                    <a:lstStyle/>
                    <a:p>
                      <a:r>
                        <a:rPr lang="en-US" sz="1800" baseline="0">
                          <a:ln>
                            <a:noFill/>
                          </a:ln>
                          <a:solidFill>
                            <a:schemeClr val="tx1"/>
                          </a:solidFill>
                          <a:hlinkClick r:id="rId7"/>
                        </a:rPr>
                        <a:t>Florida Fish and Wildlife Conservation Commission - $4.5 million</a:t>
                      </a:r>
                      <a:endParaRPr lang="en-US" sz="1800" baseline="0">
                        <a:ln>
                          <a:noFill/>
                        </a:ln>
                        <a:solidFill>
                          <a:schemeClr val="tx1"/>
                        </a:solidFill>
                      </a:endParaRPr>
                    </a:p>
                  </a:txBody>
                  <a:tcPr marL="50876" marR="10175" marT="15263" marB="10175">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alpha val="25000"/>
                      </a:srgbClr>
                    </a:solidFill>
                  </a:tcPr>
                </a:tc>
              </a:tr>
              <a:tr h="365760">
                <a:tc>
                  <a:txBody>
                    <a:bodyPr/>
                    <a:lstStyle/>
                    <a:p>
                      <a:r>
                        <a:rPr lang="en-US" sz="1800" baseline="0">
                          <a:ln>
                            <a:noFill/>
                          </a:ln>
                          <a:solidFill>
                            <a:schemeClr val="tx1"/>
                          </a:solidFill>
                          <a:hlinkClick r:id="rId8"/>
                        </a:rPr>
                        <a:t>Division of Forestry, DACS - $4.5 million</a:t>
                      </a:r>
                      <a:endParaRPr lang="en-US" sz="1800" baseline="0">
                        <a:ln>
                          <a:noFill/>
                        </a:ln>
                        <a:solidFill>
                          <a:schemeClr val="tx1"/>
                        </a:solidFill>
                      </a:endParaRPr>
                    </a:p>
                  </a:txBody>
                  <a:tcPr marL="50876" marR="10175" marT="15263" marB="10175">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alpha val="25000"/>
                      </a:srgbClr>
                    </a:solidFill>
                  </a:tcPr>
                </a:tc>
              </a:tr>
              <a:tr h="365760">
                <a:tc>
                  <a:txBody>
                    <a:bodyPr/>
                    <a:lstStyle/>
                    <a:p>
                      <a:r>
                        <a:rPr lang="en-US" sz="1800" baseline="0" dirty="0" smtClean="0">
                          <a:ln>
                            <a:noFill/>
                          </a:ln>
                          <a:solidFill>
                            <a:schemeClr val="tx1"/>
                          </a:solidFill>
                          <a:hlinkClick r:id="rId9"/>
                        </a:rPr>
                        <a:t>Rural </a:t>
                      </a:r>
                      <a:r>
                        <a:rPr lang="en-US" sz="1800" baseline="0" dirty="0">
                          <a:ln>
                            <a:noFill/>
                          </a:ln>
                          <a:solidFill>
                            <a:schemeClr val="tx1"/>
                          </a:solidFill>
                          <a:hlinkClick r:id="rId9"/>
                        </a:rPr>
                        <a:t>&amp; Family Lands, DACS - $10.5 million</a:t>
                      </a:r>
                      <a:endParaRPr lang="en-US" sz="1800" baseline="0" dirty="0">
                        <a:ln>
                          <a:noFill/>
                        </a:ln>
                        <a:solidFill>
                          <a:schemeClr val="tx1"/>
                        </a:solidFill>
                      </a:endParaRPr>
                    </a:p>
                  </a:txBody>
                  <a:tcPr marL="50876" marR="10175" marT="15263" marB="10175">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alpha val="25000"/>
                      </a:srgbClr>
                    </a:solidFill>
                  </a:tcPr>
                </a:tc>
              </a:tr>
              <a:tr h="365760">
                <a:tc>
                  <a:txBody>
                    <a:bodyPr/>
                    <a:lstStyle/>
                    <a:p>
                      <a:r>
                        <a:rPr lang="en-US" sz="1800" baseline="0" dirty="0">
                          <a:ln>
                            <a:noFill/>
                          </a:ln>
                          <a:solidFill>
                            <a:schemeClr val="tx1"/>
                          </a:solidFill>
                          <a:hlinkClick r:id="rId10"/>
                        </a:rPr>
                        <a:t>Stan Mayfield Working Waterfront, DCA, $7.5 million</a:t>
                      </a:r>
                      <a:r>
                        <a:rPr lang="en-US" sz="1800" baseline="0" dirty="0">
                          <a:ln>
                            <a:noFill/>
                          </a:ln>
                          <a:solidFill>
                            <a:schemeClr val="tx1"/>
                          </a:solidFill>
                        </a:rPr>
                        <a:t> </a:t>
                      </a:r>
                    </a:p>
                  </a:txBody>
                  <a:tcPr marL="50876" marR="10175" marT="15263" marB="10175">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alpha val="25000"/>
                      </a:srgbClr>
                    </a:solidFill>
                  </a:tcPr>
                </a:tc>
              </a:tr>
              <a:tr h="365760">
                <a:tc>
                  <a:txBody>
                    <a:bodyPr/>
                    <a:lstStyle/>
                    <a:p>
                      <a:r>
                        <a:rPr lang="en-US" sz="1800" baseline="0">
                          <a:ln>
                            <a:noFill/>
                          </a:ln>
                          <a:solidFill>
                            <a:schemeClr val="tx1"/>
                          </a:solidFill>
                          <a:hlinkClick r:id="rId11"/>
                        </a:rPr>
                        <a:t>Florida Communities Trust, DCA - $63 million</a:t>
                      </a:r>
                      <a:endParaRPr lang="en-US" sz="1800" baseline="0">
                        <a:ln>
                          <a:noFill/>
                        </a:ln>
                        <a:solidFill>
                          <a:schemeClr val="tx1"/>
                        </a:solidFill>
                      </a:endParaRPr>
                    </a:p>
                  </a:txBody>
                  <a:tcPr marL="50876" marR="10175" marT="15263" marB="10175">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alpha val="25000"/>
                      </a:srgbClr>
                    </a:solidFill>
                  </a:tcPr>
                </a:tc>
              </a:tr>
              <a:tr h="365760">
                <a:tc>
                  <a:txBody>
                    <a:bodyPr/>
                    <a:lstStyle/>
                    <a:p>
                      <a:r>
                        <a:rPr lang="en-US" sz="1800" baseline="0" dirty="0">
                          <a:ln>
                            <a:noFill/>
                          </a:ln>
                          <a:solidFill>
                            <a:schemeClr val="tx1"/>
                          </a:solidFill>
                          <a:hlinkClick r:id="rId12"/>
                        </a:rPr>
                        <a:t>Water Management Districts - $90 million</a:t>
                      </a:r>
                      <a:endParaRPr lang="en-US" sz="1800" baseline="0" dirty="0">
                        <a:ln>
                          <a:noFill/>
                        </a:ln>
                        <a:solidFill>
                          <a:schemeClr val="tx1"/>
                        </a:solidFill>
                      </a:endParaRPr>
                    </a:p>
                  </a:txBody>
                  <a:tcPr marL="50876" marR="10175" marT="15263" marB="10175">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alpha val="25000"/>
                      </a:srgbClr>
                    </a:solidFill>
                  </a:tcPr>
                </a:tc>
              </a:tr>
            </a:tbl>
          </a:graphicData>
        </a:graphic>
      </p:graphicFrame>
      <p:grpSp>
        <p:nvGrpSpPr>
          <p:cNvPr id="7" name="Group 6"/>
          <p:cNvGrpSpPr/>
          <p:nvPr/>
        </p:nvGrpSpPr>
        <p:grpSpPr>
          <a:xfrm>
            <a:off x="381000" y="3009900"/>
            <a:ext cx="190500" cy="3505200"/>
            <a:chOff x="1371600" y="3009900"/>
            <a:chExt cx="190500" cy="3505200"/>
          </a:xfrm>
        </p:grpSpPr>
        <p:pic>
          <p:nvPicPr>
            <p:cNvPr id="8" name="Picture 13" descr="color square"/>
            <p:cNvPicPr>
              <a:picLocks noChangeAspect="1" noChangeArrowheads="1"/>
            </p:cNvPicPr>
            <p:nvPr/>
          </p:nvPicPr>
          <p:blipFill>
            <a:blip r:embed="rId13"/>
            <a:srcRect/>
            <a:stretch>
              <a:fillRect/>
            </a:stretch>
          </p:blipFill>
          <p:spPr bwMode="auto">
            <a:xfrm>
              <a:off x="1371600" y="3009900"/>
              <a:ext cx="190500" cy="190500"/>
            </a:xfrm>
            <a:prstGeom prst="rect">
              <a:avLst/>
            </a:prstGeom>
            <a:noFill/>
          </p:spPr>
        </p:pic>
        <p:pic>
          <p:nvPicPr>
            <p:cNvPr id="9" name="Picture 14" descr="color square"/>
            <p:cNvPicPr>
              <a:picLocks noChangeAspect="1" noChangeArrowheads="1"/>
            </p:cNvPicPr>
            <p:nvPr/>
          </p:nvPicPr>
          <p:blipFill>
            <a:blip r:embed="rId14"/>
            <a:srcRect/>
            <a:stretch>
              <a:fillRect/>
            </a:stretch>
          </p:blipFill>
          <p:spPr bwMode="auto">
            <a:xfrm>
              <a:off x="1371600" y="3352800"/>
              <a:ext cx="190500" cy="190500"/>
            </a:xfrm>
            <a:prstGeom prst="rect">
              <a:avLst/>
            </a:prstGeom>
            <a:noFill/>
          </p:spPr>
        </p:pic>
        <p:pic>
          <p:nvPicPr>
            <p:cNvPr id="10" name="Picture 15" descr="color square"/>
            <p:cNvPicPr>
              <a:picLocks noChangeAspect="1" noChangeArrowheads="1"/>
            </p:cNvPicPr>
            <p:nvPr/>
          </p:nvPicPr>
          <p:blipFill>
            <a:blip r:embed="rId15"/>
            <a:srcRect/>
            <a:stretch>
              <a:fillRect/>
            </a:stretch>
          </p:blipFill>
          <p:spPr bwMode="auto">
            <a:xfrm>
              <a:off x="1371600" y="3733800"/>
              <a:ext cx="190500" cy="190500"/>
            </a:xfrm>
            <a:prstGeom prst="rect">
              <a:avLst/>
            </a:prstGeom>
            <a:noFill/>
          </p:spPr>
        </p:pic>
        <p:pic>
          <p:nvPicPr>
            <p:cNvPr id="11" name="Picture 16" descr="color square"/>
            <p:cNvPicPr>
              <a:picLocks noChangeAspect="1" noChangeArrowheads="1"/>
            </p:cNvPicPr>
            <p:nvPr/>
          </p:nvPicPr>
          <p:blipFill>
            <a:blip r:embed="rId16"/>
            <a:srcRect/>
            <a:stretch>
              <a:fillRect/>
            </a:stretch>
          </p:blipFill>
          <p:spPr bwMode="auto">
            <a:xfrm>
              <a:off x="1371600" y="4114800"/>
              <a:ext cx="190500" cy="190500"/>
            </a:xfrm>
            <a:prstGeom prst="rect">
              <a:avLst/>
            </a:prstGeom>
            <a:noFill/>
          </p:spPr>
        </p:pic>
        <p:pic>
          <p:nvPicPr>
            <p:cNvPr id="12" name="Picture 17" descr="color square"/>
            <p:cNvPicPr>
              <a:picLocks noChangeAspect="1" noChangeArrowheads="1"/>
            </p:cNvPicPr>
            <p:nvPr/>
          </p:nvPicPr>
          <p:blipFill>
            <a:blip r:embed="rId17"/>
            <a:srcRect/>
            <a:stretch>
              <a:fillRect/>
            </a:stretch>
          </p:blipFill>
          <p:spPr bwMode="auto">
            <a:xfrm>
              <a:off x="1371600" y="4457700"/>
              <a:ext cx="190500" cy="190500"/>
            </a:xfrm>
            <a:prstGeom prst="rect">
              <a:avLst/>
            </a:prstGeom>
            <a:noFill/>
          </p:spPr>
        </p:pic>
        <p:pic>
          <p:nvPicPr>
            <p:cNvPr id="13" name="Picture 18" descr="color square"/>
            <p:cNvPicPr>
              <a:picLocks noChangeAspect="1" noChangeArrowheads="1"/>
            </p:cNvPicPr>
            <p:nvPr/>
          </p:nvPicPr>
          <p:blipFill>
            <a:blip r:embed="rId18"/>
            <a:srcRect/>
            <a:stretch>
              <a:fillRect/>
            </a:stretch>
          </p:blipFill>
          <p:spPr bwMode="auto">
            <a:xfrm>
              <a:off x="1371600" y="4800600"/>
              <a:ext cx="190500" cy="190500"/>
            </a:xfrm>
            <a:prstGeom prst="rect">
              <a:avLst/>
            </a:prstGeom>
            <a:noFill/>
          </p:spPr>
        </p:pic>
        <p:pic>
          <p:nvPicPr>
            <p:cNvPr id="14" name="Picture 19" descr="color square"/>
            <p:cNvPicPr>
              <a:picLocks noChangeAspect="1" noChangeArrowheads="1"/>
            </p:cNvPicPr>
            <p:nvPr/>
          </p:nvPicPr>
          <p:blipFill>
            <a:blip r:embed="rId19"/>
            <a:srcRect/>
            <a:stretch>
              <a:fillRect/>
            </a:stretch>
          </p:blipFill>
          <p:spPr bwMode="auto">
            <a:xfrm>
              <a:off x="1371600" y="5181600"/>
              <a:ext cx="190500" cy="190500"/>
            </a:xfrm>
            <a:prstGeom prst="rect">
              <a:avLst/>
            </a:prstGeom>
            <a:noFill/>
          </p:spPr>
        </p:pic>
        <p:pic>
          <p:nvPicPr>
            <p:cNvPr id="15" name="Picture 20" descr="color square"/>
            <p:cNvPicPr>
              <a:picLocks noChangeAspect="1" noChangeArrowheads="1"/>
            </p:cNvPicPr>
            <p:nvPr/>
          </p:nvPicPr>
          <p:blipFill>
            <a:blip r:embed="rId20"/>
            <a:srcRect/>
            <a:stretch>
              <a:fillRect/>
            </a:stretch>
          </p:blipFill>
          <p:spPr bwMode="auto">
            <a:xfrm>
              <a:off x="1371600" y="5562600"/>
              <a:ext cx="190500" cy="190500"/>
            </a:xfrm>
            <a:prstGeom prst="rect">
              <a:avLst/>
            </a:prstGeom>
            <a:noFill/>
          </p:spPr>
        </p:pic>
        <p:pic>
          <p:nvPicPr>
            <p:cNvPr id="16" name="Picture 21" descr="color square"/>
            <p:cNvPicPr>
              <a:picLocks noChangeAspect="1" noChangeArrowheads="1"/>
            </p:cNvPicPr>
            <p:nvPr/>
          </p:nvPicPr>
          <p:blipFill>
            <a:blip r:embed="rId21"/>
            <a:srcRect/>
            <a:stretch>
              <a:fillRect/>
            </a:stretch>
          </p:blipFill>
          <p:spPr bwMode="auto">
            <a:xfrm>
              <a:off x="1371600" y="5943600"/>
              <a:ext cx="190500" cy="190500"/>
            </a:xfrm>
            <a:prstGeom prst="rect">
              <a:avLst/>
            </a:prstGeom>
            <a:noFill/>
          </p:spPr>
        </p:pic>
        <p:pic>
          <p:nvPicPr>
            <p:cNvPr id="17" name="Picture 22" descr="color square"/>
            <p:cNvPicPr>
              <a:picLocks noChangeAspect="1" noChangeArrowheads="1"/>
            </p:cNvPicPr>
            <p:nvPr/>
          </p:nvPicPr>
          <p:blipFill>
            <a:blip r:embed="rId22"/>
            <a:srcRect/>
            <a:stretch>
              <a:fillRect/>
            </a:stretch>
          </p:blipFill>
          <p:spPr bwMode="auto">
            <a:xfrm>
              <a:off x="1371600" y="6324600"/>
              <a:ext cx="190500" cy="190500"/>
            </a:xfrm>
            <a:prstGeom prst="rect">
              <a:avLst/>
            </a:prstGeom>
            <a:noFill/>
          </p:spPr>
        </p:pic>
      </p:grpSp>
      <p:pic>
        <p:nvPicPr>
          <p:cNvPr id="18" name="Picture 2" descr="pie chart"/>
          <p:cNvPicPr>
            <a:picLocks noChangeAspect="1" noChangeArrowheads="1"/>
          </p:cNvPicPr>
          <p:nvPr/>
        </p:nvPicPr>
        <p:blipFill>
          <a:blip r:embed="rId23"/>
          <a:srcRect/>
          <a:stretch>
            <a:fillRect/>
          </a:stretch>
        </p:blipFill>
        <p:spPr bwMode="auto">
          <a:xfrm>
            <a:off x="5486400" y="563173"/>
            <a:ext cx="3505200" cy="3494177"/>
          </a:xfrm>
          <a:prstGeom prst="rect">
            <a:avLst/>
          </a:prstGeom>
          <a:noFill/>
        </p:spPr>
      </p:pic>
      <p:sp>
        <p:nvSpPr>
          <p:cNvPr id="19" name="TextBox 18"/>
          <p:cNvSpPr txBox="1"/>
          <p:nvPr/>
        </p:nvSpPr>
        <p:spPr>
          <a:xfrm>
            <a:off x="304800" y="449759"/>
            <a:ext cx="6553200" cy="769441"/>
          </a:xfrm>
          <a:prstGeom prst="rect">
            <a:avLst/>
          </a:prstGeom>
          <a:noFill/>
        </p:spPr>
        <p:txBody>
          <a:bodyPr wrap="square" rtlCol="0">
            <a:spAutoFit/>
          </a:bodyPr>
          <a:lstStyle/>
          <a:p>
            <a:r>
              <a:rPr lang="en-US" sz="4400" b="1" i="1" dirty="0" smtClean="0">
                <a:latin typeface="Papyrus" pitchFamily="66" charset="0"/>
              </a:rPr>
              <a:t>Florida Forever </a:t>
            </a:r>
            <a:r>
              <a:rPr lang="en-US" sz="4400" b="1" dirty="0" smtClean="0">
                <a:latin typeface="Papyrus" pitchFamily="66" charset="0"/>
              </a:rPr>
              <a:t>Funding </a:t>
            </a:r>
            <a:endParaRPr lang="en-US" sz="44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am-eb--j5jmv21\all_photos\My Pictures\2002-10-10 Neil at Hicks\hicks - looking north from south.jpg"/>
          <p:cNvPicPr>
            <a:picLocks noGrp="1" noChangeAspect="1" noChangeArrowheads="1"/>
          </p:cNvPicPr>
          <p:nvPr>
            <p:ph idx="1"/>
          </p:nvPr>
        </p:nvPicPr>
        <p:blipFill>
          <a:blip r:embed="rId2" cstate="print"/>
          <a:srcRect/>
          <a:stretch>
            <a:fillRect/>
          </a:stretch>
        </p:blipFill>
        <p:spPr bwMode="auto">
          <a:xfrm>
            <a:off x="1193801" y="1219200"/>
            <a:ext cx="6756399" cy="5067300"/>
          </a:xfrm>
          <a:prstGeom prst="rect">
            <a:avLst/>
          </a:prstGeom>
          <a:noFill/>
        </p:spPr>
      </p:pic>
      <p:sp>
        <p:nvSpPr>
          <p:cNvPr id="5" name="Rectangle 4"/>
          <p:cNvSpPr/>
          <p:nvPr/>
        </p:nvSpPr>
        <p:spPr>
          <a:xfrm>
            <a:off x="1409700" y="2057400"/>
            <a:ext cx="6324600" cy="3046988"/>
          </a:xfrm>
          <a:prstGeom prst="rect">
            <a:avLst/>
          </a:prstGeom>
        </p:spPr>
        <p:txBody>
          <a:bodyPr wrap="square">
            <a:spAutoFit/>
          </a:bodyPr>
          <a:lstStyle/>
          <a:p>
            <a:pPr indent="223838">
              <a:spcBef>
                <a:spcPct val="0"/>
              </a:spcBef>
              <a:buFont typeface="Arial" pitchFamily="34" charset="0"/>
              <a:buChar char="•"/>
            </a:pPr>
            <a:r>
              <a:rPr lang="en-US" sz="2400" dirty="0" smtClean="0"/>
              <a:t>coordination &amp; completion of projects</a:t>
            </a:r>
          </a:p>
          <a:p>
            <a:pPr indent="223838">
              <a:spcBef>
                <a:spcPct val="0"/>
              </a:spcBef>
              <a:buFont typeface="Arial" pitchFamily="34" charset="0"/>
              <a:buChar char="•"/>
            </a:pPr>
            <a:r>
              <a:rPr lang="en-US" sz="2400" dirty="0" smtClean="0"/>
              <a:t>protection of Florida’s biodiversity</a:t>
            </a:r>
          </a:p>
          <a:p>
            <a:pPr indent="223838">
              <a:spcBef>
                <a:spcPct val="0"/>
              </a:spcBef>
              <a:buFont typeface="Arial" pitchFamily="34" charset="0"/>
              <a:buChar char="•"/>
            </a:pPr>
            <a:r>
              <a:rPr lang="en-US" sz="2400" dirty="0" smtClean="0">
                <a:sym typeface="Wingdings" pitchFamily="2" charset="2"/>
              </a:rPr>
              <a:t>protect, restore &amp; maintain natural functions</a:t>
            </a:r>
          </a:p>
          <a:p>
            <a:pPr indent="223838">
              <a:spcBef>
                <a:spcPct val="0"/>
              </a:spcBef>
              <a:buFont typeface="Arial" pitchFamily="34" charset="0"/>
              <a:buChar char="•"/>
            </a:pPr>
            <a:r>
              <a:rPr lang="en-US" sz="2400" dirty="0" smtClean="0">
                <a:sym typeface="Wingdings" pitchFamily="2" charset="2"/>
              </a:rPr>
              <a:t>sufficient quantities of water </a:t>
            </a:r>
            <a:r>
              <a:rPr lang="en-US" sz="2400" i="1" dirty="0" smtClean="0">
                <a:sym typeface="Wingdings" pitchFamily="2" charset="2"/>
              </a:rPr>
              <a:t>(current &amp; future)</a:t>
            </a:r>
            <a:endParaRPr lang="en-US" sz="2400" dirty="0" smtClean="0">
              <a:sym typeface="Wingdings" pitchFamily="2" charset="2"/>
            </a:endParaRPr>
          </a:p>
          <a:p>
            <a:pPr indent="223838">
              <a:spcBef>
                <a:spcPct val="0"/>
              </a:spcBef>
              <a:buFont typeface="Arial" pitchFamily="34" charset="0"/>
              <a:buChar char="•"/>
            </a:pPr>
            <a:r>
              <a:rPr lang="en-US" sz="2400" dirty="0" smtClean="0"/>
              <a:t>recreational &amp; educational opportunities</a:t>
            </a:r>
          </a:p>
          <a:p>
            <a:pPr indent="223838">
              <a:spcBef>
                <a:spcPct val="0"/>
              </a:spcBef>
              <a:buFont typeface="Arial" pitchFamily="34" charset="0"/>
              <a:buChar char="•"/>
            </a:pPr>
            <a:r>
              <a:rPr lang="en-US" sz="2400" dirty="0" smtClean="0"/>
              <a:t>archaeological &amp; historic sites</a:t>
            </a:r>
          </a:p>
          <a:p>
            <a:pPr indent="223838">
              <a:spcBef>
                <a:spcPct val="0"/>
              </a:spcBef>
              <a:buFont typeface="Arial" pitchFamily="34" charset="0"/>
              <a:buChar char="•"/>
            </a:pPr>
            <a:r>
              <a:rPr lang="en-US" sz="2400" dirty="0" smtClean="0"/>
              <a:t>forest land for sustainable management</a:t>
            </a:r>
          </a:p>
          <a:p>
            <a:pPr indent="223838">
              <a:spcBef>
                <a:spcPct val="0"/>
              </a:spcBef>
              <a:buFont typeface="Arial" pitchFamily="34" charset="0"/>
              <a:buChar char="•"/>
            </a:pPr>
            <a:r>
              <a:rPr lang="en-US" sz="2400" dirty="0" smtClean="0">
                <a:sym typeface="Wingdings" pitchFamily="2" charset="2"/>
              </a:rPr>
              <a:t>urban open space</a:t>
            </a:r>
            <a:endParaRPr lang="en-US" sz="2400" dirty="0">
              <a:sym typeface="Wingdings" pitchFamily="2" charset="2"/>
            </a:endParaRPr>
          </a:p>
        </p:txBody>
      </p:sp>
      <p:sp>
        <p:nvSpPr>
          <p:cNvPr id="6" name="TextBox 5"/>
          <p:cNvSpPr txBox="1"/>
          <p:nvPr/>
        </p:nvSpPr>
        <p:spPr>
          <a:xfrm>
            <a:off x="762000" y="304800"/>
            <a:ext cx="7543800" cy="769441"/>
          </a:xfrm>
          <a:prstGeom prst="rect">
            <a:avLst/>
          </a:prstGeom>
          <a:noFill/>
        </p:spPr>
        <p:txBody>
          <a:bodyPr wrap="square" rtlCol="0">
            <a:spAutoFit/>
          </a:bodyPr>
          <a:lstStyle/>
          <a:p>
            <a:pPr algn="ctr"/>
            <a:r>
              <a:rPr lang="en-US" sz="4400" dirty="0" smtClean="0">
                <a:latin typeface="Papyrus" pitchFamily="66" charset="0"/>
              </a:rPr>
              <a:t>Florida Forever Goals</a:t>
            </a:r>
            <a:endParaRPr lang="en-US" sz="4400" dirty="0">
              <a:latin typeface="Papyrus" pitchFamily="66"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am-eb--j5jmv21\all_photos\My Pictures\2002-07-19 ERS plant photos (Asclepias feayi)\sand live oak2.jpg"/>
          <p:cNvPicPr>
            <a:picLocks noGrp="1" noChangeAspect="1" noChangeArrowheads="1"/>
          </p:cNvPicPr>
          <p:nvPr>
            <p:ph idx="1"/>
          </p:nvPr>
        </p:nvPicPr>
        <p:blipFill>
          <a:blip r:embed="rId2" cstate="print"/>
          <a:srcRect l="14286"/>
          <a:stretch>
            <a:fillRect/>
          </a:stretch>
        </p:blipFill>
        <p:spPr bwMode="auto">
          <a:xfrm>
            <a:off x="4985656" y="3124200"/>
            <a:ext cx="4005943" cy="3505200"/>
          </a:xfrm>
          <a:prstGeom prst="rect">
            <a:avLst/>
          </a:prstGeom>
          <a:noFill/>
        </p:spPr>
      </p:pic>
      <p:sp>
        <p:nvSpPr>
          <p:cNvPr id="5" name="Rectangle 3"/>
          <p:cNvSpPr txBox="1">
            <a:spLocks noChangeArrowheads="1"/>
          </p:cNvSpPr>
          <p:nvPr/>
        </p:nvSpPr>
        <p:spPr>
          <a:xfrm>
            <a:off x="228600" y="1371600"/>
            <a:ext cx="6324600" cy="4724400"/>
          </a:xfrm>
          <a:prstGeom prst="rect">
            <a:avLst/>
          </a:prstGeom>
        </p:spPr>
        <p:txBody>
          <a:bodyPr vert="horz" lIns="91440" tIns="45720" rIns="91440" bIns="45720" rtlCol="0">
            <a:normAutofit/>
          </a:bodyPr>
          <a:lstStyle/>
          <a:p>
            <a:pPr marL="342900" marR="0" lvl="0" indent="122238" defTabSz="615950" rtl="0" eaLnBrk="1" fontAlgn="auto" latinLnBrk="0" hangingPunct="1">
              <a:lnSpc>
                <a:spcPct val="100000"/>
              </a:lnSpc>
              <a:spcBef>
                <a:spcPct val="20000"/>
              </a:spcBef>
              <a:spcAft>
                <a:spcPts val="0"/>
              </a:spcAft>
              <a:buClrTx/>
              <a:buSzTx/>
              <a:tabLst/>
              <a:defRPr/>
            </a:pPr>
            <a:r>
              <a:rPr kumimoji="0" lang="en-US" sz="2400" b="0" i="0" u="none" strike="noStrike" kern="1200" cap="none" spc="0" normalizeH="0" baseline="0" noProof="0" dirty="0" smtClean="0">
                <a:ln>
                  <a:noFill/>
                </a:ln>
                <a:solidFill>
                  <a:schemeClr val="tx1"/>
                </a:solidFill>
                <a:effectLst/>
                <a:uLnTx/>
                <a:uFillTx/>
                <a:latin typeface="Papyrus" pitchFamily="66" charset="0"/>
              </a:rPr>
              <a:t>34 performance measures under 8 goals</a:t>
            </a:r>
          </a:p>
          <a:p>
            <a:pPr marL="742950" marR="0" lvl="1" indent="-285750" defTabSz="615950" rtl="0" eaLnBrk="1" fontAlgn="auto" latinLnBrk="0" hangingPunct="1">
              <a:lnSpc>
                <a:spcPct val="100000"/>
              </a:lnSpc>
              <a:spcBef>
                <a:spcPct val="20000"/>
              </a:spcBef>
              <a:spcAft>
                <a:spcPts val="0"/>
              </a:spcAft>
              <a:buClr>
                <a:schemeClr val="bg1"/>
              </a:buClr>
              <a:buSzTx/>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3	</a:t>
            </a:r>
            <a:r>
              <a:rPr kumimoji="0" lang="en-US" sz="2400" b="0" i="0" u="none" strike="noStrike" kern="1200" cap="none" spc="0" normalizeH="0" baseline="0" noProof="0" dirty="0" smtClean="0">
                <a:ln>
                  <a:noFill/>
                </a:ln>
                <a:solidFill>
                  <a:schemeClr val="tx1"/>
                </a:solidFill>
                <a:effectLst/>
                <a:uLnTx/>
                <a:uFillTx/>
                <a:latin typeface="+mn-lt"/>
                <a:ea typeface="+mn-ea"/>
                <a:cs typeface="+mn-cs"/>
                <a:sym typeface="Wingdings" pitchFamily="2" charset="2"/>
              </a:rPr>
              <a:t>	</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acquisition coordination &amp; completion</a:t>
            </a:r>
          </a:p>
          <a:p>
            <a:pPr marL="742950" marR="0" lvl="1" indent="-285750" defTabSz="615950" rtl="0" eaLnBrk="1" fontAlgn="auto" latinLnBrk="0" hangingPunct="1">
              <a:lnSpc>
                <a:spcPct val="100000"/>
              </a:lnSpc>
              <a:spcBef>
                <a:spcPct val="20000"/>
              </a:spcBef>
              <a:spcAft>
                <a:spcPts val="0"/>
              </a:spcAft>
              <a:buClr>
                <a:schemeClr val="bg1"/>
              </a:buClr>
              <a:buSzTx/>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6	</a:t>
            </a:r>
            <a:r>
              <a:rPr kumimoji="0" lang="en-US" sz="2400" b="0" i="0" u="none" strike="noStrike" kern="1200" cap="none" spc="0" normalizeH="0" baseline="0" noProof="0" dirty="0" smtClean="0">
                <a:ln>
                  <a:noFill/>
                </a:ln>
                <a:solidFill>
                  <a:schemeClr val="tx1"/>
                </a:solidFill>
                <a:effectLst/>
                <a:uLnTx/>
                <a:uFillTx/>
                <a:latin typeface="+mn-lt"/>
                <a:ea typeface="+mn-ea"/>
                <a:cs typeface="+mn-cs"/>
                <a:sym typeface="Wingdings" pitchFamily="2" charset="2"/>
              </a:rPr>
              <a:t>	</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biodiversity</a:t>
            </a:r>
          </a:p>
          <a:p>
            <a:pPr marL="742950" marR="0" lvl="1" indent="-285750" defTabSz="615950" rtl="0" eaLnBrk="1" fontAlgn="auto" latinLnBrk="0" hangingPunct="1">
              <a:lnSpc>
                <a:spcPct val="100000"/>
              </a:lnSpc>
              <a:spcBef>
                <a:spcPct val="20000"/>
              </a:spcBef>
              <a:spcAft>
                <a:spcPts val="0"/>
              </a:spcAft>
              <a:buClr>
                <a:schemeClr val="bg1"/>
              </a:buClr>
              <a:buSzTx/>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11</a:t>
            </a:r>
            <a:r>
              <a:rPr kumimoji="0" lang="en-US" sz="2400" b="0" i="0" u="none" strike="noStrike" kern="1200" cap="none" spc="0" normalizeH="0" baseline="0" noProof="0" dirty="0" smtClean="0">
                <a:ln>
                  <a:noFill/>
                </a:ln>
                <a:solidFill>
                  <a:schemeClr val="tx1"/>
                </a:solidFill>
                <a:effectLst/>
                <a:uLnTx/>
                <a:uFillTx/>
                <a:latin typeface="+mn-lt"/>
                <a:ea typeface="+mn-ea"/>
                <a:cs typeface="+mn-cs"/>
                <a:sym typeface="Wingdings" pitchFamily="2" charset="2"/>
              </a:rPr>
              <a:t>	</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restoration &amp; protection of ecosystems</a:t>
            </a:r>
          </a:p>
          <a:p>
            <a:pPr marL="742950" marR="0" lvl="1" indent="-285750" defTabSz="615950" rtl="0" eaLnBrk="1" fontAlgn="auto" latinLnBrk="0" hangingPunct="1">
              <a:lnSpc>
                <a:spcPct val="100000"/>
              </a:lnSpc>
              <a:spcBef>
                <a:spcPct val="20000"/>
              </a:spcBef>
              <a:spcAft>
                <a:spcPts val="0"/>
              </a:spcAft>
              <a:buClr>
                <a:schemeClr val="bg1"/>
              </a:buClr>
              <a:buSzTx/>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3	</a:t>
            </a:r>
            <a:r>
              <a:rPr kumimoji="0" lang="en-US" sz="2400" b="0" i="0" u="none" strike="noStrike" kern="1200" cap="none" spc="0" normalizeH="0" baseline="0" noProof="0" dirty="0" smtClean="0">
                <a:ln>
                  <a:noFill/>
                </a:ln>
                <a:solidFill>
                  <a:schemeClr val="tx1"/>
                </a:solidFill>
                <a:effectLst/>
                <a:uLnTx/>
                <a:uFillTx/>
                <a:latin typeface="+mn-lt"/>
                <a:ea typeface="+mn-ea"/>
                <a:cs typeface="+mn-cs"/>
                <a:sym typeface="Wingdings" pitchFamily="2" charset="2"/>
              </a:rPr>
              <a:t>	</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quantities of water</a:t>
            </a:r>
          </a:p>
          <a:p>
            <a:pPr marL="742950" marR="0" lvl="1" indent="-285750" defTabSz="615950" rtl="0" eaLnBrk="1" fontAlgn="auto" latinLnBrk="0" hangingPunct="1">
              <a:lnSpc>
                <a:spcPct val="100000"/>
              </a:lnSpc>
              <a:spcBef>
                <a:spcPct val="20000"/>
              </a:spcBef>
              <a:spcAft>
                <a:spcPts val="0"/>
              </a:spcAft>
              <a:buClr>
                <a:schemeClr val="bg1"/>
              </a:buClr>
              <a:buSzTx/>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3	</a:t>
            </a:r>
            <a:r>
              <a:rPr kumimoji="0" lang="en-US" sz="2400" b="0" i="0" u="none" strike="noStrike" kern="1200" cap="none" spc="0" normalizeH="0" baseline="0" noProof="0" dirty="0" smtClean="0">
                <a:ln>
                  <a:noFill/>
                </a:ln>
                <a:solidFill>
                  <a:schemeClr val="tx1"/>
                </a:solidFill>
                <a:effectLst/>
                <a:uLnTx/>
                <a:uFillTx/>
                <a:latin typeface="+mn-lt"/>
                <a:ea typeface="+mn-ea"/>
                <a:cs typeface="+mn-cs"/>
                <a:sym typeface="Wingdings" pitchFamily="2" charset="2"/>
              </a:rPr>
              <a:t>	</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public recreation</a:t>
            </a:r>
          </a:p>
          <a:p>
            <a:pPr marL="742950" marR="0" lvl="1" indent="-285750" defTabSz="615950" rtl="0" eaLnBrk="1" fontAlgn="auto" latinLnBrk="0" hangingPunct="1">
              <a:lnSpc>
                <a:spcPct val="100000"/>
              </a:lnSpc>
              <a:spcBef>
                <a:spcPct val="20000"/>
              </a:spcBef>
              <a:spcAft>
                <a:spcPts val="0"/>
              </a:spcAft>
              <a:buClr>
                <a:schemeClr val="bg1"/>
              </a:buClr>
              <a:buSzTx/>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2	</a:t>
            </a:r>
            <a:r>
              <a:rPr kumimoji="0" lang="en-US" sz="2400" b="0" i="0" u="none" strike="noStrike" kern="1200" cap="none" spc="0" normalizeH="0" baseline="0" noProof="0" dirty="0" smtClean="0">
                <a:ln>
                  <a:noFill/>
                </a:ln>
                <a:solidFill>
                  <a:schemeClr val="tx1"/>
                </a:solidFill>
                <a:effectLst/>
                <a:uLnTx/>
                <a:uFillTx/>
                <a:latin typeface="+mn-lt"/>
                <a:ea typeface="+mn-ea"/>
                <a:cs typeface="+mn-cs"/>
                <a:sym typeface="Wingdings" pitchFamily="2" charset="2"/>
              </a:rPr>
              <a:t>	</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archaeological &amp; historical</a:t>
            </a:r>
          </a:p>
          <a:p>
            <a:pPr marL="742950" marR="0" lvl="1" indent="-285750" defTabSz="615950" rtl="0" eaLnBrk="1" fontAlgn="auto" latinLnBrk="0" hangingPunct="1">
              <a:lnSpc>
                <a:spcPct val="100000"/>
              </a:lnSpc>
              <a:spcBef>
                <a:spcPct val="20000"/>
              </a:spcBef>
              <a:spcAft>
                <a:spcPts val="0"/>
              </a:spcAft>
              <a:buClr>
                <a:schemeClr val="bg1"/>
              </a:buClr>
              <a:buSzTx/>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4	</a:t>
            </a:r>
            <a:r>
              <a:rPr kumimoji="0" lang="en-US" sz="2400" b="0" i="0" u="none" strike="noStrike" kern="1200" cap="none" spc="0" normalizeH="0" baseline="0" noProof="0" dirty="0" smtClean="0">
                <a:ln>
                  <a:noFill/>
                </a:ln>
                <a:solidFill>
                  <a:schemeClr val="tx1"/>
                </a:solidFill>
                <a:effectLst/>
                <a:uLnTx/>
                <a:uFillTx/>
                <a:latin typeface="+mn-lt"/>
                <a:ea typeface="+mn-ea"/>
                <a:cs typeface="+mn-cs"/>
                <a:sym typeface="Wingdings" pitchFamily="2" charset="2"/>
              </a:rPr>
              <a:t>	</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sustainable forestry</a:t>
            </a:r>
          </a:p>
          <a:p>
            <a:pPr marL="742950" marR="0" lvl="1" indent="-285750" defTabSz="615950" rtl="0" eaLnBrk="1" fontAlgn="auto" latinLnBrk="0" hangingPunct="1">
              <a:lnSpc>
                <a:spcPct val="100000"/>
              </a:lnSpc>
              <a:spcBef>
                <a:spcPct val="20000"/>
              </a:spcBef>
              <a:spcAft>
                <a:spcPts val="0"/>
              </a:spcAft>
              <a:buClr>
                <a:schemeClr val="bg1"/>
              </a:buClr>
              <a:buSzTx/>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2	</a:t>
            </a:r>
            <a:r>
              <a:rPr kumimoji="0" lang="en-US" sz="2400" b="0" i="0" u="none" strike="noStrike" kern="1200" cap="none" spc="0" normalizeH="0" baseline="0" noProof="0" dirty="0" smtClean="0">
                <a:ln>
                  <a:noFill/>
                </a:ln>
                <a:solidFill>
                  <a:schemeClr val="tx1"/>
                </a:solidFill>
                <a:effectLst/>
                <a:uLnTx/>
                <a:uFillTx/>
                <a:latin typeface="+mn-lt"/>
                <a:ea typeface="+mn-ea"/>
                <a:cs typeface="+mn-cs"/>
                <a:sym typeface="Wingdings" pitchFamily="2" charset="2"/>
              </a:rPr>
              <a:t>	</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urban open space</a:t>
            </a:r>
          </a:p>
        </p:txBody>
      </p:sp>
      <p:sp>
        <p:nvSpPr>
          <p:cNvPr id="6" name="Rectangle 2"/>
          <p:cNvSpPr>
            <a:spLocks noGrp="1" noChangeArrowheads="1"/>
          </p:cNvSpPr>
          <p:nvPr>
            <p:ph type="title"/>
          </p:nvPr>
        </p:nvSpPr>
        <p:spPr>
          <a:xfrm>
            <a:off x="685800" y="274638"/>
            <a:ext cx="8001000" cy="1143000"/>
          </a:xfrm>
        </p:spPr>
        <p:txBody>
          <a:bodyPr>
            <a:normAutofit/>
          </a:bodyPr>
          <a:lstStyle/>
          <a:p>
            <a:pPr algn="l"/>
            <a:r>
              <a:rPr lang="en-US" dirty="0">
                <a:latin typeface="Papyrus" pitchFamily="66" charset="0"/>
              </a:rPr>
              <a:t>Florida Forever Measures</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normAutofit/>
          </a:bodyPr>
          <a:lstStyle/>
          <a:p>
            <a:r>
              <a:rPr lang="en-US" dirty="0" smtClean="0">
                <a:latin typeface="Papyrus" pitchFamily="66" charset="0"/>
              </a:rPr>
              <a:t>Progress - </a:t>
            </a:r>
            <a:r>
              <a:rPr lang="en-US" sz="2700" dirty="0" smtClean="0">
                <a:latin typeface="Papyrus" pitchFamily="66" charset="0"/>
              </a:rPr>
              <a:t>Board of Trustees acquisitions</a:t>
            </a:r>
            <a:endParaRPr lang="en-US" sz="2700" dirty="0">
              <a:latin typeface="Papyrus" pitchFamily="66" charset="0"/>
            </a:endParaRPr>
          </a:p>
        </p:txBody>
      </p:sp>
      <p:graphicFrame>
        <p:nvGraphicFramePr>
          <p:cNvPr id="7" name="Table 6"/>
          <p:cNvGraphicFramePr>
            <a:graphicFrameLocks noGrp="1"/>
          </p:cNvGraphicFramePr>
          <p:nvPr/>
        </p:nvGraphicFramePr>
        <p:xfrm>
          <a:off x="381000" y="1461073"/>
          <a:ext cx="8382000" cy="5015927"/>
        </p:xfrm>
        <a:graphic>
          <a:graphicData uri="http://schemas.openxmlformats.org/drawingml/2006/table">
            <a:tbl>
              <a:tblPr/>
              <a:tblGrid>
                <a:gridCol w="1676400"/>
                <a:gridCol w="1752600"/>
                <a:gridCol w="4953000"/>
              </a:tblGrid>
              <a:tr h="563595">
                <a:tc>
                  <a:txBody>
                    <a:bodyPr/>
                    <a:lstStyle/>
                    <a:p>
                      <a:pPr algn="ctr" fontAlgn="ctr"/>
                      <a:r>
                        <a:rPr lang="en-US" sz="1800" b="1" i="0" u="none" strike="noStrike" dirty="0">
                          <a:solidFill>
                            <a:srgbClr val="000000"/>
                          </a:solidFill>
                          <a:latin typeface="Papyrus"/>
                        </a:rPr>
                        <a:t>Resource Category</a:t>
                      </a:r>
                    </a:p>
                  </a:txBody>
                  <a:tcPr marL="4155" marR="4155" marT="4155"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fontAlgn="ctr"/>
                      <a:r>
                        <a:rPr lang="en-US" sz="1800" b="1" i="0" u="none" strike="noStrike" dirty="0">
                          <a:solidFill>
                            <a:srgbClr val="000000"/>
                          </a:solidFill>
                          <a:latin typeface="Papyrus"/>
                        </a:rPr>
                        <a:t>BOT Progress</a:t>
                      </a:r>
                    </a:p>
                  </a:txBody>
                  <a:tcPr marL="4155" marR="4155" marT="415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fontAlgn="ctr"/>
                      <a:r>
                        <a:rPr lang="en-US" sz="1800" b="1" i="0" u="none" strike="noStrike">
                          <a:solidFill>
                            <a:srgbClr val="000000"/>
                          </a:solidFill>
                          <a:latin typeface="Papyrus"/>
                        </a:rPr>
                        <a:t>Comments</a:t>
                      </a:r>
                    </a:p>
                  </a:txBody>
                  <a:tcPr marL="4155" marR="4155" marT="4155"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r>
              <a:tr h="849650">
                <a:tc>
                  <a:txBody>
                    <a:bodyPr/>
                    <a:lstStyle/>
                    <a:p>
                      <a:pPr algn="ctr" fontAlgn="ctr"/>
                      <a:r>
                        <a:rPr lang="en-US" sz="1800" b="0" i="0" u="none" strike="noStrike" dirty="0">
                          <a:solidFill>
                            <a:srgbClr val="000000"/>
                          </a:solidFill>
                          <a:latin typeface="Calibri"/>
                        </a:rPr>
                        <a:t>Species</a:t>
                      </a:r>
                    </a:p>
                  </a:txBody>
                  <a:tcPr marL="4155" marR="4155" marT="41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000000"/>
                          </a:solidFill>
                          <a:latin typeface="Calibri"/>
                        </a:rPr>
                        <a:t>Fair</a:t>
                      </a:r>
                    </a:p>
                  </a:txBody>
                  <a:tcPr marL="4155" marR="4155" marT="41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sz="1800" b="0" i="0" u="none" strike="noStrike" dirty="0">
                          <a:solidFill>
                            <a:srgbClr val="000000"/>
                          </a:solidFill>
                          <a:latin typeface="Calibri"/>
                        </a:rPr>
                        <a:t>Insufficient progress on highest priority species habitat; good progress on red-cockaded woodpecker and black bear.</a:t>
                      </a:r>
                    </a:p>
                  </a:txBody>
                  <a:tcPr marL="4155" marR="4155" marT="41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916759">
                <a:tc>
                  <a:txBody>
                    <a:bodyPr/>
                    <a:lstStyle/>
                    <a:p>
                      <a:pPr algn="ctr" fontAlgn="ctr"/>
                      <a:r>
                        <a:rPr lang="en-US" sz="1800" b="0" i="0" u="none" strike="noStrike" dirty="0">
                          <a:solidFill>
                            <a:srgbClr val="000000"/>
                          </a:solidFill>
                          <a:latin typeface="Calibri"/>
                        </a:rPr>
                        <a:t>Natural Communities</a:t>
                      </a:r>
                    </a:p>
                  </a:txBody>
                  <a:tcPr marL="4155" marR="4155" marT="41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800" b="0" i="0" u="none" strike="noStrike">
                          <a:solidFill>
                            <a:srgbClr val="000000"/>
                          </a:solidFill>
                          <a:latin typeface="Calibri"/>
                        </a:rPr>
                        <a:t>Poor</a:t>
                      </a:r>
                    </a:p>
                  </a:txBody>
                  <a:tcPr marL="4155" marR="4155" marT="41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ctr"/>
                      <a:r>
                        <a:rPr lang="en-US" sz="1800" b="0" i="0" u="none" strike="noStrike" dirty="0">
                          <a:solidFill>
                            <a:srgbClr val="000000"/>
                          </a:solidFill>
                          <a:latin typeface="Calibri"/>
                        </a:rPr>
                        <a:t>With the exception of pine </a:t>
                      </a:r>
                      <a:r>
                        <a:rPr lang="en-US" sz="1800" b="0" i="0" u="none" strike="noStrike" dirty="0" err="1">
                          <a:solidFill>
                            <a:srgbClr val="000000"/>
                          </a:solidFill>
                          <a:latin typeface="Calibri"/>
                        </a:rPr>
                        <a:t>flatwoods</a:t>
                      </a:r>
                      <a:r>
                        <a:rPr lang="en-US" sz="1800" b="0" i="0" u="none" strike="noStrike" dirty="0">
                          <a:solidFill>
                            <a:srgbClr val="000000"/>
                          </a:solidFill>
                          <a:latin typeface="Calibri"/>
                        </a:rPr>
                        <a:t> and </a:t>
                      </a:r>
                      <a:r>
                        <a:rPr lang="en-US" sz="1800" b="0" i="0" u="none" strike="noStrike" dirty="0" err="1">
                          <a:solidFill>
                            <a:srgbClr val="000000"/>
                          </a:solidFill>
                          <a:latin typeface="Calibri"/>
                        </a:rPr>
                        <a:t>sandhill</a:t>
                      </a:r>
                      <a:r>
                        <a:rPr lang="en-US" sz="1800" b="0" i="0" u="none" strike="noStrike" dirty="0">
                          <a:solidFill>
                            <a:srgbClr val="000000"/>
                          </a:solidFill>
                          <a:latin typeface="Calibri"/>
                        </a:rPr>
                        <a:t>, very little progress protecting the state's under represented natural communities.</a:t>
                      </a:r>
                    </a:p>
                  </a:txBody>
                  <a:tcPr marL="4155" marR="4155" marT="41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921494">
                <a:tc>
                  <a:txBody>
                    <a:bodyPr/>
                    <a:lstStyle/>
                    <a:p>
                      <a:pPr algn="ctr" fontAlgn="ctr"/>
                      <a:r>
                        <a:rPr lang="en-US" sz="1800" b="0" i="0" u="none" strike="noStrike">
                          <a:solidFill>
                            <a:srgbClr val="000000"/>
                          </a:solidFill>
                          <a:latin typeface="Calibri"/>
                        </a:rPr>
                        <a:t>Landscapes</a:t>
                      </a:r>
                    </a:p>
                  </a:txBody>
                  <a:tcPr marL="4155" marR="4155" marT="41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800" b="0" i="0" u="none" strike="noStrike">
                          <a:solidFill>
                            <a:srgbClr val="000000"/>
                          </a:solidFill>
                          <a:latin typeface="Calibri"/>
                        </a:rPr>
                        <a:t>Fair</a:t>
                      </a:r>
                    </a:p>
                  </a:txBody>
                  <a:tcPr marL="4155" marR="4155" marT="41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sz="1800" b="0" i="0" u="none" strike="noStrike" dirty="0">
                          <a:solidFill>
                            <a:srgbClr val="000000"/>
                          </a:solidFill>
                          <a:latin typeface="Calibri"/>
                        </a:rPr>
                        <a:t>Measure modified to reflect partial </a:t>
                      </a:r>
                      <a:r>
                        <a:rPr lang="en-US" sz="1800" b="0" i="0" u="none" strike="noStrike" dirty="0" smtClean="0">
                          <a:solidFill>
                            <a:srgbClr val="000000"/>
                          </a:solidFill>
                          <a:latin typeface="Calibri"/>
                        </a:rPr>
                        <a:t>progress </a:t>
                      </a:r>
                      <a:r>
                        <a:rPr lang="en-US" sz="1800" b="0" i="0" u="none" strike="noStrike" dirty="0">
                          <a:solidFill>
                            <a:srgbClr val="000000"/>
                          </a:solidFill>
                          <a:latin typeface="Calibri"/>
                        </a:rPr>
                        <a:t>toward completing landscape connectors; </a:t>
                      </a:r>
                      <a:r>
                        <a:rPr lang="en-US" sz="1800" b="0" i="0" u="none" strike="noStrike" dirty="0" smtClean="0">
                          <a:solidFill>
                            <a:srgbClr val="000000"/>
                          </a:solidFill>
                          <a:latin typeface="Calibri"/>
                        </a:rPr>
                        <a:t>acquisition </a:t>
                      </a:r>
                      <a:r>
                        <a:rPr lang="en-US" sz="1800" b="0" i="0" u="none" strike="noStrike" dirty="0">
                          <a:solidFill>
                            <a:srgbClr val="000000"/>
                          </a:solidFill>
                          <a:latin typeface="Calibri"/>
                        </a:rPr>
                        <a:t>of large landscapes has exceeded benchmark. </a:t>
                      </a:r>
                    </a:p>
                  </a:txBody>
                  <a:tcPr marL="4155" marR="4155" marT="41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637239">
                <a:tc>
                  <a:txBody>
                    <a:bodyPr/>
                    <a:lstStyle/>
                    <a:p>
                      <a:pPr algn="ctr" fontAlgn="ctr"/>
                      <a:r>
                        <a:rPr lang="en-US" sz="1800" b="0" i="0" u="none" strike="noStrike">
                          <a:solidFill>
                            <a:srgbClr val="000000"/>
                          </a:solidFill>
                          <a:latin typeface="Calibri"/>
                        </a:rPr>
                        <a:t>Watersheds</a:t>
                      </a:r>
                    </a:p>
                  </a:txBody>
                  <a:tcPr marL="4155" marR="4155" marT="41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800" b="0" i="0" u="none" strike="noStrike">
                          <a:solidFill>
                            <a:srgbClr val="000000"/>
                          </a:solidFill>
                          <a:latin typeface="Calibri"/>
                        </a:rPr>
                        <a:t>VeryGood</a:t>
                      </a:r>
                    </a:p>
                  </a:txBody>
                  <a:tcPr marL="4155" marR="4155" marT="41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ctr"/>
                      <a:r>
                        <a:rPr lang="en-US" sz="1800" b="0" i="0" u="none" strike="noStrike" dirty="0">
                          <a:solidFill>
                            <a:srgbClr val="000000"/>
                          </a:solidFill>
                          <a:latin typeface="Calibri"/>
                        </a:rPr>
                        <a:t>Very good progress protecting surface waters and </a:t>
                      </a:r>
                      <a:r>
                        <a:rPr lang="en-US" sz="1800" b="0" i="0" u="none" strike="noStrike" dirty="0" smtClean="0">
                          <a:solidFill>
                            <a:srgbClr val="000000"/>
                          </a:solidFill>
                          <a:latin typeface="Calibri"/>
                        </a:rPr>
                        <a:t>floodplains, </a:t>
                      </a:r>
                      <a:r>
                        <a:rPr lang="en-US" sz="1800" b="0" i="0" u="none" strike="noStrike" dirty="0">
                          <a:solidFill>
                            <a:srgbClr val="000000"/>
                          </a:solidFill>
                          <a:latin typeface="Calibri"/>
                        </a:rPr>
                        <a:t>including springs.</a:t>
                      </a:r>
                    </a:p>
                  </a:txBody>
                  <a:tcPr marL="4155" marR="4155" marT="41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563595">
                <a:tc>
                  <a:txBody>
                    <a:bodyPr/>
                    <a:lstStyle/>
                    <a:p>
                      <a:pPr algn="ctr" fontAlgn="ctr"/>
                      <a:r>
                        <a:rPr lang="en-US" sz="1800" b="0" i="0" u="none" strike="noStrike">
                          <a:solidFill>
                            <a:srgbClr val="000000"/>
                          </a:solidFill>
                          <a:latin typeface="Calibri"/>
                        </a:rPr>
                        <a:t>Wetlands</a:t>
                      </a:r>
                    </a:p>
                  </a:txBody>
                  <a:tcPr marL="4155" marR="4155" marT="41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800" b="0" i="0" u="none" strike="noStrike">
                          <a:solidFill>
                            <a:srgbClr val="000000"/>
                          </a:solidFill>
                          <a:latin typeface="Calibri"/>
                        </a:rPr>
                        <a:t>Very Good</a:t>
                      </a:r>
                    </a:p>
                  </a:txBody>
                  <a:tcPr marL="4155" marR="4155" marT="41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ctr"/>
                      <a:r>
                        <a:rPr lang="en-US" sz="1800" b="0" i="0" u="none" strike="noStrike" dirty="0">
                          <a:solidFill>
                            <a:srgbClr val="000000"/>
                          </a:solidFill>
                          <a:latin typeface="Calibri"/>
                        </a:rPr>
                        <a:t>Very good progress protecting all priorities of wetlands.</a:t>
                      </a:r>
                    </a:p>
                  </a:txBody>
                  <a:tcPr marL="4155" marR="4155" marT="41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563595">
                <a:tc>
                  <a:txBody>
                    <a:bodyPr/>
                    <a:lstStyle/>
                    <a:p>
                      <a:pPr algn="ctr" fontAlgn="ctr"/>
                      <a:r>
                        <a:rPr lang="en-US" sz="1800" b="0" i="0" u="none" strike="noStrike">
                          <a:solidFill>
                            <a:srgbClr val="000000"/>
                          </a:solidFill>
                          <a:latin typeface="Calibri"/>
                        </a:rPr>
                        <a:t>Forestry</a:t>
                      </a:r>
                    </a:p>
                  </a:txBody>
                  <a:tcPr marL="4155" marR="4155" marT="41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800" b="0" i="0" u="none" strike="noStrike">
                          <a:solidFill>
                            <a:srgbClr val="000000"/>
                          </a:solidFill>
                          <a:latin typeface="Calibri"/>
                        </a:rPr>
                        <a:t>Very Good</a:t>
                      </a:r>
                    </a:p>
                  </a:txBody>
                  <a:tcPr marL="4155" marR="4155" marT="41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ctr"/>
                      <a:r>
                        <a:rPr lang="en-US" sz="1800" b="0" i="0" u="none" strike="noStrike" dirty="0">
                          <a:solidFill>
                            <a:srgbClr val="000000"/>
                          </a:solidFill>
                          <a:latin typeface="Calibri"/>
                        </a:rPr>
                        <a:t>Acquisition of forestry resources has greatly exceeded benchmark. </a:t>
                      </a:r>
                    </a:p>
                  </a:txBody>
                  <a:tcPr marL="4155" marR="4155" marT="41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bl>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4" descr="\\Cam-eb--j5jmv21\all_photos\My Pictures\2002-04-10 (TNC before pics)\oak area.jpg"/>
          <p:cNvPicPr>
            <a:picLocks noChangeAspect="1" noChangeArrowheads="1"/>
          </p:cNvPicPr>
          <p:nvPr/>
        </p:nvPicPr>
        <p:blipFill>
          <a:blip r:embed="rId3" cstate="print"/>
          <a:srcRect l="5000"/>
          <a:stretch>
            <a:fillRect/>
          </a:stretch>
        </p:blipFill>
        <p:spPr bwMode="auto">
          <a:xfrm>
            <a:off x="4724400" y="1981200"/>
            <a:ext cx="4343400" cy="3429000"/>
          </a:xfrm>
          <a:prstGeom prst="rect">
            <a:avLst/>
          </a:prstGeom>
          <a:noFill/>
          <a:effectLst/>
        </p:spPr>
      </p:pic>
      <p:sp>
        <p:nvSpPr>
          <p:cNvPr id="5" name="Rectangle 4"/>
          <p:cNvSpPr/>
          <p:nvPr/>
        </p:nvSpPr>
        <p:spPr>
          <a:xfrm>
            <a:off x="228600" y="2070080"/>
            <a:ext cx="4572000" cy="3416320"/>
          </a:xfrm>
          <a:prstGeom prst="rect">
            <a:avLst/>
          </a:prstGeom>
        </p:spPr>
        <p:txBody>
          <a:bodyPr wrap="square">
            <a:spAutoFit/>
          </a:bodyPr>
          <a:lstStyle/>
          <a:p>
            <a:pPr marL="223838" indent="-223838">
              <a:buFont typeface="Arial" pitchFamily="34" charset="0"/>
              <a:buChar char="•"/>
            </a:pPr>
            <a:r>
              <a:rPr lang="en-US" b="0" i="0" dirty="0" smtClean="0"/>
              <a:t>Secretary, Department of Environmental Protection</a:t>
            </a:r>
            <a:r>
              <a:rPr lang="en-US" dirty="0" smtClean="0"/>
              <a:t> </a:t>
            </a:r>
          </a:p>
          <a:p>
            <a:pPr marL="223838" indent="-223838">
              <a:buFont typeface="Arial" pitchFamily="34" charset="0"/>
              <a:buChar char="•"/>
            </a:pPr>
            <a:r>
              <a:rPr lang="en-US" b="0" i="0" dirty="0" smtClean="0"/>
              <a:t>Director, Division of Forestry, Department of Agriculture and Consumer Services</a:t>
            </a:r>
            <a:r>
              <a:rPr lang="en-US" dirty="0" smtClean="0"/>
              <a:t> </a:t>
            </a:r>
          </a:p>
          <a:p>
            <a:pPr marL="223838" indent="-223838">
              <a:buFont typeface="Arial" pitchFamily="34" charset="0"/>
              <a:buChar char="•"/>
            </a:pPr>
            <a:r>
              <a:rPr lang="en-US" b="0" i="0" dirty="0" smtClean="0"/>
              <a:t>Executive Director, Florida Fish and Wildlife Conservation Commission</a:t>
            </a:r>
            <a:r>
              <a:rPr lang="en-US" dirty="0" smtClean="0"/>
              <a:t> </a:t>
            </a:r>
          </a:p>
          <a:p>
            <a:pPr marL="223838" indent="-223838">
              <a:buFont typeface="Arial" pitchFamily="34" charset="0"/>
              <a:buChar char="•"/>
            </a:pPr>
            <a:r>
              <a:rPr lang="en-US" b="0" i="0" dirty="0" smtClean="0"/>
              <a:t>Director, Division of Historical Resources, Department of State</a:t>
            </a:r>
            <a:r>
              <a:rPr lang="en-US" dirty="0" smtClean="0"/>
              <a:t> </a:t>
            </a:r>
          </a:p>
          <a:p>
            <a:pPr marL="223838" indent="-223838">
              <a:buFont typeface="Arial" pitchFamily="34" charset="0"/>
              <a:buChar char="•"/>
            </a:pPr>
            <a:r>
              <a:rPr lang="en-US" b="0" i="0" dirty="0" smtClean="0"/>
              <a:t>Secretary, Department of Community Affairs</a:t>
            </a:r>
            <a:r>
              <a:rPr lang="en-US" dirty="0" smtClean="0"/>
              <a:t> </a:t>
            </a:r>
          </a:p>
          <a:p>
            <a:pPr marL="223838" indent="-223838">
              <a:buFont typeface="Arial" pitchFamily="34" charset="0"/>
              <a:buChar char="•"/>
            </a:pPr>
            <a:r>
              <a:rPr lang="en-US" b="0" i="0" dirty="0" smtClean="0"/>
              <a:t>Four Governor Appointees from scientific disciplines related to land, water, or environmental sciences</a:t>
            </a:r>
            <a:r>
              <a:rPr lang="en-US" dirty="0" smtClean="0"/>
              <a:t> </a:t>
            </a:r>
            <a:endParaRPr lang="en-US" dirty="0"/>
          </a:p>
        </p:txBody>
      </p:sp>
      <p:sp>
        <p:nvSpPr>
          <p:cNvPr id="7" name="Rectangle 6"/>
          <p:cNvSpPr/>
          <p:nvPr/>
        </p:nvSpPr>
        <p:spPr>
          <a:xfrm>
            <a:off x="0" y="152400"/>
            <a:ext cx="9144000" cy="769441"/>
          </a:xfrm>
          <a:prstGeom prst="rect">
            <a:avLst/>
          </a:prstGeom>
        </p:spPr>
        <p:txBody>
          <a:bodyPr wrap="square">
            <a:spAutoFit/>
          </a:bodyPr>
          <a:lstStyle/>
          <a:p>
            <a:pPr algn="ctr"/>
            <a:r>
              <a:rPr lang="en-US" sz="4300" dirty="0" smtClean="0">
                <a:latin typeface="Papyrus" pitchFamily="66" charset="0"/>
              </a:rPr>
              <a:t>Acquisition and Restoration Council </a:t>
            </a:r>
            <a:endParaRPr lang="en-US" sz="4300" dirty="0">
              <a:latin typeface="Papyrus" pitchFamily="66" charset="0"/>
            </a:endParaRPr>
          </a:p>
        </p:txBody>
      </p:sp>
      <p:sp>
        <p:nvSpPr>
          <p:cNvPr id="8" name="Rectangle 7"/>
          <p:cNvSpPr/>
          <p:nvPr/>
        </p:nvSpPr>
        <p:spPr>
          <a:xfrm>
            <a:off x="228600" y="997803"/>
            <a:ext cx="8610600" cy="830997"/>
          </a:xfrm>
          <a:prstGeom prst="rect">
            <a:avLst/>
          </a:prstGeom>
        </p:spPr>
        <p:txBody>
          <a:bodyPr wrap="square">
            <a:spAutoFit/>
          </a:bodyPr>
          <a:lstStyle/>
          <a:p>
            <a:r>
              <a:rPr lang="en-US" sz="2400" dirty="0" smtClean="0"/>
              <a:t>The Acquisition and Restoration Council membership is established by law [§259.035(1), Florida Statutes] and consists of the:</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Papyrus" pitchFamily="66" charset="0"/>
              </a:rPr>
              <a:t>Priority Projects</a:t>
            </a:r>
            <a:br>
              <a:rPr lang="en-US" dirty="0" smtClean="0">
                <a:latin typeface="Papyrus" pitchFamily="66" charset="0"/>
              </a:rPr>
            </a:br>
            <a:r>
              <a:rPr lang="en-US" sz="2700" dirty="0" smtClean="0">
                <a:latin typeface="Papyrus" pitchFamily="66" charset="0"/>
              </a:rPr>
              <a:t>September 2008</a:t>
            </a:r>
            <a:endParaRPr lang="en-US" sz="2700" dirty="0">
              <a:latin typeface="Papyrus" pitchFamily="66" charset="0"/>
            </a:endParaRPr>
          </a:p>
        </p:txBody>
      </p:sp>
      <p:sp>
        <p:nvSpPr>
          <p:cNvPr id="7" name="Rectangle 6"/>
          <p:cNvSpPr/>
          <p:nvPr/>
        </p:nvSpPr>
        <p:spPr>
          <a:xfrm>
            <a:off x="495300" y="1676400"/>
            <a:ext cx="8153400" cy="1200329"/>
          </a:xfrm>
          <a:prstGeom prst="rect">
            <a:avLst/>
          </a:prstGeom>
        </p:spPr>
        <p:txBody>
          <a:bodyPr wrap="square">
            <a:spAutoFit/>
          </a:bodyPr>
          <a:lstStyle/>
          <a:p>
            <a:pPr algn="ctr">
              <a:buNone/>
            </a:pPr>
            <a:r>
              <a:rPr lang="en-US" sz="2400" dirty="0" smtClean="0"/>
              <a:t>The Acquisition &amp; Restoration Council’s September 2008 Florida Forever Priority List contains 107 projects </a:t>
            </a:r>
          </a:p>
          <a:p>
            <a:pPr algn="ctr">
              <a:buNone/>
            </a:pPr>
            <a:r>
              <a:rPr lang="en-US" sz="2400" dirty="0" smtClean="0"/>
              <a:t>of which 21 are listed as highest acquisition priority. </a:t>
            </a:r>
          </a:p>
        </p:txBody>
      </p:sp>
      <p:pic>
        <p:nvPicPr>
          <p:cNvPr id="9" name="Picture 4" descr="\\Cam-eb--j5jmv21\all_photos\My Pictures\2004-12-20 mangroves, mudflats\DSC_0011.JPG"/>
          <p:cNvPicPr>
            <a:picLocks noGrp="1" noChangeAspect="1" noChangeArrowheads="1"/>
          </p:cNvPicPr>
          <p:nvPr>
            <p:ph idx="1"/>
          </p:nvPr>
        </p:nvPicPr>
        <p:blipFill>
          <a:blip r:embed="rId3" cstate="print"/>
          <a:srcRect l="998" t="17372" b="20587"/>
          <a:stretch>
            <a:fillRect/>
          </a:stretch>
        </p:blipFill>
        <p:spPr bwMode="auto">
          <a:xfrm>
            <a:off x="0" y="3048000"/>
            <a:ext cx="9144000" cy="3810000"/>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14300" y="191958"/>
          <a:ext cx="8915400" cy="6474084"/>
        </p:xfrm>
        <a:graphic>
          <a:graphicData uri="http://schemas.openxmlformats.org/drawingml/2006/table">
            <a:tbl>
              <a:tblPr/>
              <a:tblGrid>
                <a:gridCol w="4457700"/>
                <a:gridCol w="4457700"/>
              </a:tblGrid>
              <a:tr h="158655">
                <a:tc>
                  <a:txBody>
                    <a:bodyPr/>
                    <a:lstStyle/>
                    <a:p>
                      <a:pPr algn="ctr" fontAlgn="ctr"/>
                      <a:r>
                        <a:rPr lang="en-US" sz="1600" b="0" i="0" u="none" strike="noStrike" dirty="0">
                          <a:solidFill>
                            <a:srgbClr val="000000"/>
                          </a:solidFill>
                          <a:latin typeface="Papyrus"/>
                        </a:rPr>
                        <a:t>Project Name </a:t>
                      </a:r>
                    </a:p>
                  </a:txBody>
                  <a:tcPr marL="6102" marR="6102" marT="6102"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fontAlgn="ctr"/>
                      <a:r>
                        <a:rPr lang="en-US" sz="1600" b="0" i="0" u="none" strike="noStrike">
                          <a:solidFill>
                            <a:srgbClr val="000000"/>
                          </a:solidFill>
                          <a:latin typeface="Papyrus"/>
                        </a:rPr>
                        <a:t>County</a:t>
                      </a:r>
                    </a:p>
                  </a:txBody>
                  <a:tcPr marL="6102" marR="6102" marT="6102"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r>
              <a:tr h="122042">
                <a:tc>
                  <a:txBody>
                    <a:bodyPr/>
                    <a:lstStyle/>
                    <a:p>
                      <a:pPr algn="ctr" fontAlgn="ctr"/>
                      <a:r>
                        <a:rPr lang="en-US" sz="1600" b="0" i="0" u="none" strike="noStrike" dirty="0">
                          <a:solidFill>
                            <a:srgbClr val="000000"/>
                          </a:solidFill>
                          <a:latin typeface="Calibri"/>
                        </a:rPr>
                        <a:t>Adams Ranch (LTF) </a:t>
                      </a:r>
                    </a:p>
                  </a:txBody>
                  <a:tcPr marL="6102" marR="6102" marT="61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600" b="0" i="0" u="none" strike="noStrike">
                          <a:solidFill>
                            <a:srgbClr val="000000"/>
                          </a:solidFill>
                          <a:latin typeface="Calibri"/>
                        </a:rPr>
                        <a:t>Osceola</a:t>
                      </a:r>
                    </a:p>
                  </a:txBody>
                  <a:tcPr marL="6102" marR="6102" marT="61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122042">
                <a:tc>
                  <a:txBody>
                    <a:bodyPr/>
                    <a:lstStyle/>
                    <a:p>
                      <a:pPr algn="ctr" fontAlgn="ctr"/>
                      <a:r>
                        <a:rPr lang="en-US" sz="1600" b="0" i="0" u="none" strike="noStrike" dirty="0">
                          <a:solidFill>
                            <a:srgbClr val="000000"/>
                          </a:solidFill>
                          <a:latin typeface="Calibri"/>
                        </a:rPr>
                        <a:t>Apalachicola River (FF/LTF) </a:t>
                      </a:r>
                    </a:p>
                  </a:txBody>
                  <a:tcPr marL="6102" marR="6102" marT="61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600" b="0" i="0" u="none" strike="noStrike">
                          <a:solidFill>
                            <a:srgbClr val="000000"/>
                          </a:solidFill>
                          <a:latin typeface="Calibri"/>
                        </a:rPr>
                        <a:t>Jackson / Gadsden / Liberty / Calhoun</a:t>
                      </a:r>
                    </a:p>
                  </a:txBody>
                  <a:tcPr marL="6102" marR="6102" marT="61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122042">
                <a:tc>
                  <a:txBody>
                    <a:bodyPr/>
                    <a:lstStyle/>
                    <a:p>
                      <a:pPr algn="ctr" fontAlgn="ctr"/>
                      <a:r>
                        <a:rPr lang="en-US" sz="1600" b="0" i="0" u="none" strike="noStrike" dirty="0">
                          <a:solidFill>
                            <a:srgbClr val="000000"/>
                          </a:solidFill>
                          <a:latin typeface="Calibri"/>
                        </a:rPr>
                        <a:t>Bombing Range Ridge (FF / LTF) </a:t>
                      </a:r>
                    </a:p>
                  </a:txBody>
                  <a:tcPr marL="6102" marR="6102" marT="61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600" b="0" i="0" u="none" strike="noStrike" dirty="0">
                          <a:solidFill>
                            <a:srgbClr val="000000"/>
                          </a:solidFill>
                          <a:latin typeface="Calibri"/>
                        </a:rPr>
                        <a:t>Polk / Highlands / Osceola</a:t>
                      </a:r>
                    </a:p>
                  </a:txBody>
                  <a:tcPr marL="6102" marR="6102" marT="61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122042">
                <a:tc>
                  <a:txBody>
                    <a:bodyPr/>
                    <a:lstStyle/>
                    <a:p>
                      <a:pPr algn="ctr" fontAlgn="ctr"/>
                      <a:r>
                        <a:rPr lang="en-US" sz="1600" b="0" i="0" u="none" strike="noStrike" dirty="0">
                          <a:solidFill>
                            <a:srgbClr val="000000"/>
                          </a:solidFill>
                          <a:latin typeface="Calibri"/>
                        </a:rPr>
                        <a:t>Caber Coastal Connector (FF) </a:t>
                      </a:r>
                    </a:p>
                  </a:txBody>
                  <a:tcPr marL="6102" marR="6102" marT="61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600" b="0" i="0" u="none" strike="noStrike" dirty="0">
                          <a:solidFill>
                            <a:srgbClr val="000000"/>
                          </a:solidFill>
                          <a:latin typeface="Calibri"/>
                        </a:rPr>
                        <a:t>Levy</a:t>
                      </a:r>
                    </a:p>
                  </a:txBody>
                  <a:tcPr marL="6102" marR="6102" marT="61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122042">
                <a:tc>
                  <a:txBody>
                    <a:bodyPr/>
                    <a:lstStyle/>
                    <a:p>
                      <a:pPr algn="ctr" fontAlgn="ctr"/>
                      <a:r>
                        <a:rPr lang="en-US" sz="1600" b="0" i="0" u="none" strike="noStrike">
                          <a:solidFill>
                            <a:srgbClr val="000000"/>
                          </a:solidFill>
                          <a:latin typeface="Calibri"/>
                        </a:rPr>
                        <a:t>Clear Creek / Whiting Field (FF)</a:t>
                      </a:r>
                    </a:p>
                  </a:txBody>
                  <a:tcPr marL="6102" marR="6102" marT="61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600" b="0" i="0" u="none" strike="noStrike" dirty="0">
                          <a:solidFill>
                            <a:srgbClr val="000000"/>
                          </a:solidFill>
                          <a:latin typeface="Calibri"/>
                        </a:rPr>
                        <a:t>Santa Rosa</a:t>
                      </a:r>
                    </a:p>
                  </a:txBody>
                  <a:tcPr marL="6102" marR="6102" marT="61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244084">
                <a:tc>
                  <a:txBody>
                    <a:bodyPr/>
                    <a:lstStyle/>
                    <a:p>
                      <a:pPr algn="ctr" fontAlgn="ctr"/>
                      <a:r>
                        <a:rPr lang="en-US" sz="1600" b="0" i="0" u="none" strike="noStrike" dirty="0">
                          <a:solidFill>
                            <a:srgbClr val="000000"/>
                          </a:solidFill>
                          <a:latin typeface="Calibri"/>
                        </a:rPr>
                        <a:t>Corkscrew </a:t>
                      </a:r>
                      <a:r>
                        <a:rPr lang="en-US" sz="1600" b="0" i="0" u="none" strike="noStrike" dirty="0" err="1">
                          <a:solidFill>
                            <a:srgbClr val="000000"/>
                          </a:solidFill>
                          <a:latin typeface="Calibri"/>
                        </a:rPr>
                        <a:t>Reg</a:t>
                      </a:r>
                      <a:r>
                        <a:rPr lang="en-US" sz="1600" b="0" i="0" u="none" strike="noStrike" dirty="0">
                          <a:solidFill>
                            <a:srgbClr val="000000"/>
                          </a:solidFill>
                          <a:latin typeface="Calibri"/>
                        </a:rPr>
                        <a:t> Ecosystem Watershed (FF/LTF) </a:t>
                      </a:r>
                    </a:p>
                  </a:txBody>
                  <a:tcPr marL="6102" marR="6102" marT="61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600" b="0" i="0" u="none" strike="noStrike" dirty="0">
                          <a:solidFill>
                            <a:srgbClr val="000000"/>
                          </a:solidFill>
                          <a:latin typeface="Calibri"/>
                        </a:rPr>
                        <a:t>Lee / Collier</a:t>
                      </a:r>
                    </a:p>
                  </a:txBody>
                  <a:tcPr marL="6102" marR="6102" marT="61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122042">
                <a:tc>
                  <a:txBody>
                    <a:bodyPr/>
                    <a:lstStyle/>
                    <a:p>
                      <a:pPr algn="ctr" fontAlgn="ctr"/>
                      <a:r>
                        <a:rPr lang="en-US" sz="1600" b="0" i="0" u="none" strike="noStrike">
                          <a:solidFill>
                            <a:srgbClr val="000000"/>
                          </a:solidFill>
                          <a:latin typeface="Calibri"/>
                        </a:rPr>
                        <a:t>Escribano Point (FF) </a:t>
                      </a:r>
                    </a:p>
                  </a:txBody>
                  <a:tcPr marL="6102" marR="6102" marT="61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600" b="0" i="0" u="none" strike="noStrike" dirty="0">
                          <a:solidFill>
                            <a:srgbClr val="000000"/>
                          </a:solidFill>
                          <a:latin typeface="Calibri"/>
                        </a:rPr>
                        <a:t>Santa Rosa</a:t>
                      </a:r>
                    </a:p>
                  </a:txBody>
                  <a:tcPr marL="6102" marR="6102" marT="61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122042">
                <a:tc>
                  <a:txBody>
                    <a:bodyPr/>
                    <a:lstStyle/>
                    <a:p>
                      <a:pPr algn="ctr" fontAlgn="ctr"/>
                      <a:r>
                        <a:rPr lang="en-US" sz="1600" b="0" i="0" u="none" strike="noStrike">
                          <a:solidFill>
                            <a:srgbClr val="000000"/>
                          </a:solidFill>
                          <a:latin typeface="Calibri"/>
                        </a:rPr>
                        <a:t>Estero Bay (FF) </a:t>
                      </a:r>
                    </a:p>
                  </a:txBody>
                  <a:tcPr marL="6102" marR="6102" marT="61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ctr"/>
                      <a:r>
                        <a:rPr lang="en-US" sz="1600" b="0" i="0" u="none" strike="noStrike" dirty="0">
                          <a:solidFill>
                            <a:srgbClr val="000000"/>
                          </a:solidFill>
                          <a:latin typeface="Calibri"/>
                        </a:rPr>
                        <a:t>Lee</a:t>
                      </a:r>
                    </a:p>
                  </a:txBody>
                  <a:tcPr marL="6102" marR="6102" marT="61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r>
              <a:tr h="122042">
                <a:tc>
                  <a:txBody>
                    <a:bodyPr/>
                    <a:lstStyle/>
                    <a:p>
                      <a:pPr algn="ctr" fontAlgn="ctr"/>
                      <a:r>
                        <a:rPr lang="en-US" sz="1600" b="0" i="0" u="none" strike="noStrike">
                          <a:solidFill>
                            <a:srgbClr val="000000"/>
                          </a:solidFill>
                          <a:latin typeface="Calibri"/>
                        </a:rPr>
                        <a:t>Florida Keys Ecosystem (FF)</a:t>
                      </a:r>
                    </a:p>
                  </a:txBody>
                  <a:tcPr marL="6102" marR="6102" marT="61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600" b="0" i="0" u="none" strike="noStrike" dirty="0">
                          <a:solidFill>
                            <a:srgbClr val="000000"/>
                          </a:solidFill>
                          <a:latin typeface="Calibri"/>
                        </a:rPr>
                        <a:t>Monroe</a:t>
                      </a:r>
                    </a:p>
                  </a:txBody>
                  <a:tcPr marL="6102" marR="6102" marT="61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610210">
                <a:tc>
                  <a:txBody>
                    <a:bodyPr/>
                    <a:lstStyle/>
                    <a:p>
                      <a:pPr algn="ctr" fontAlgn="ctr"/>
                      <a:r>
                        <a:rPr lang="en-US" sz="1600" b="0" i="0" u="none" strike="noStrike">
                          <a:solidFill>
                            <a:srgbClr val="000000"/>
                          </a:solidFill>
                          <a:latin typeface="Calibri"/>
                        </a:rPr>
                        <a:t>Florida’s First Magnitude Springs (FF) </a:t>
                      </a:r>
                    </a:p>
                  </a:txBody>
                  <a:tcPr marL="6102" marR="6102" marT="61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600" b="0" i="0" u="none" strike="noStrike" dirty="0">
                          <a:solidFill>
                            <a:srgbClr val="000000"/>
                          </a:solidFill>
                          <a:latin typeface="Calibri"/>
                        </a:rPr>
                        <a:t>Walton/ Washington/ Bay/ Jackson/ Wakulla/ Leon/ Hamilton/ Madison/ Suwannee/ Lafayette/ Levy/ Marion/ Hernando/</a:t>
                      </a:r>
                    </a:p>
                  </a:txBody>
                  <a:tcPr marL="6102" marR="6102" marT="61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244084">
                <a:tc>
                  <a:txBody>
                    <a:bodyPr/>
                    <a:lstStyle/>
                    <a:p>
                      <a:pPr algn="ctr" fontAlgn="ctr"/>
                      <a:r>
                        <a:rPr lang="en-US" sz="1600" b="0" i="0" u="none" strike="noStrike">
                          <a:solidFill>
                            <a:srgbClr val="000000"/>
                          </a:solidFill>
                          <a:latin typeface="Calibri"/>
                        </a:rPr>
                        <a:t>Indian River Lagoon Blueway (FF)</a:t>
                      </a:r>
                    </a:p>
                  </a:txBody>
                  <a:tcPr marL="6102" marR="6102" marT="61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600" b="0" i="0" u="none" strike="noStrike" dirty="0">
                          <a:solidFill>
                            <a:srgbClr val="000000"/>
                          </a:solidFill>
                          <a:latin typeface="Calibri"/>
                        </a:rPr>
                        <a:t>Volusia / Brevard / Indian River / St. Lucie / Martin</a:t>
                      </a:r>
                    </a:p>
                  </a:txBody>
                  <a:tcPr marL="6102" marR="6102" marT="61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244084">
                <a:tc>
                  <a:txBody>
                    <a:bodyPr/>
                    <a:lstStyle/>
                    <a:p>
                      <a:pPr algn="ctr" fontAlgn="ctr"/>
                      <a:r>
                        <a:rPr lang="en-US" sz="1600" b="0" i="0" u="none" strike="noStrike">
                          <a:solidFill>
                            <a:srgbClr val="000000"/>
                          </a:solidFill>
                          <a:latin typeface="Calibri"/>
                        </a:rPr>
                        <a:t>Lake Wales Ridge Ecosystem (FF/ LTF/ SH)</a:t>
                      </a:r>
                    </a:p>
                  </a:txBody>
                  <a:tcPr marL="6102" marR="6102" marT="61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600" b="0" i="0" u="none" strike="noStrike" dirty="0">
                          <a:solidFill>
                            <a:srgbClr val="000000"/>
                          </a:solidFill>
                          <a:latin typeface="Calibri"/>
                        </a:rPr>
                        <a:t>Lake / Osceola / Polk / Highlands</a:t>
                      </a:r>
                    </a:p>
                  </a:txBody>
                  <a:tcPr marL="6102" marR="6102" marT="61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122042">
                <a:tc>
                  <a:txBody>
                    <a:bodyPr/>
                    <a:lstStyle/>
                    <a:p>
                      <a:pPr algn="ctr" fontAlgn="ctr"/>
                      <a:r>
                        <a:rPr lang="en-US" sz="1600" b="0" i="0" u="none" strike="noStrike">
                          <a:solidFill>
                            <a:srgbClr val="000000"/>
                          </a:solidFill>
                          <a:latin typeface="Calibri"/>
                        </a:rPr>
                        <a:t>Myakka Ranchlands (FF / LTF)</a:t>
                      </a:r>
                    </a:p>
                  </a:txBody>
                  <a:tcPr marL="6102" marR="6102" marT="61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600" b="0" i="0" u="none" strike="noStrike" dirty="0">
                          <a:solidFill>
                            <a:srgbClr val="000000"/>
                          </a:solidFill>
                          <a:latin typeface="Calibri"/>
                        </a:rPr>
                        <a:t>Sarasota</a:t>
                      </a:r>
                    </a:p>
                  </a:txBody>
                  <a:tcPr marL="6102" marR="6102" marT="61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122042">
                <a:tc>
                  <a:txBody>
                    <a:bodyPr/>
                    <a:lstStyle/>
                    <a:p>
                      <a:pPr algn="ctr" fontAlgn="ctr"/>
                      <a:r>
                        <a:rPr lang="en-US" sz="1600" b="0" i="0" u="none" strike="noStrike">
                          <a:solidFill>
                            <a:srgbClr val="000000"/>
                          </a:solidFill>
                          <a:latin typeface="Calibri"/>
                        </a:rPr>
                        <a:t>Northeast Florida Blueway (FF) </a:t>
                      </a:r>
                    </a:p>
                  </a:txBody>
                  <a:tcPr marL="6102" marR="6102" marT="61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600" b="0" i="0" u="none" strike="noStrike" dirty="0">
                          <a:solidFill>
                            <a:srgbClr val="000000"/>
                          </a:solidFill>
                          <a:latin typeface="Calibri"/>
                        </a:rPr>
                        <a:t>Duval / St Johns / Flagler</a:t>
                      </a:r>
                    </a:p>
                  </a:txBody>
                  <a:tcPr marL="6102" marR="6102" marT="61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244084">
                <a:tc>
                  <a:txBody>
                    <a:bodyPr/>
                    <a:lstStyle/>
                    <a:p>
                      <a:pPr algn="ctr" fontAlgn="ctr"/>
                      <a:r>
                        <a:rPr lang="en-US" sz="1600" b="0" i="0" u="none" strike="noStrike">
                          <a:solidFill>
                            <a:srgbClr val="000000"/>
                          </a:solidFill>
                          <a:latin typeface="Calibri"/>
                        </a:rPr>
                        <a:t>Northeast Florida Timberlands and Watershed Reserve (FF / LTF) </a:t>
                      </a:r>
                    </a:p>
                  </a:txBody>
                  <a:tcPr marL="6102" marR="6102" marT="61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600" b="0" i="0" u="none" strike="noStrike" dirty="0">
                          <a:solidFill>
                            <a:srgbClr val="000000"/>
                          </a:solidFill>
                          <a:latin typeface="Calibri"/>
                        </a:rPr>
                        <a:t>Duval / Nassau / Clay</a:t>
                      </a:r>
                    </a:p>
                  </a:txBody>
                  <a:tcPr marL="6102" marR="6102" marT="61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244084">
                <a:tc>
                  <a:txBody>
                    <a:bodyPr/>
                    <a:lstStyle/>
                    <a:p>
                      <a:pPr algn="ctr" fontAlgn="ctr"/>
                      <a:r>
                        <a:rPr lang="en-US" sz="1600" b="0" i="0" u="none" strike="noStrike">
                          <a:solidFill>
                            <a:srgbClr val="000000"/>
                          </a:solidFill>
                          <a:latin typeface="Calibri"/>
                        </a:rPr>
                        <a:t>Ochlockonee River Conservation Area (LTF) </a:t>
                      </a:r>
                    </a:p>
                  </a:txBody>
                  <a:tcPr marL="6102" marR="6102" marT="61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600" b="0" i="0" u="none" strike="noStrike" dirty="0">
                          <a:solidFill>
                            <a:srgbClr val="000000"/>
                          </a:solidFill>
                          <a:latin typeface="Calibri"/>
                        </a:rPr>
                        <a:t>Gadsden / Leon</a:t>
                      </a:r>
                    </a:p>
                  </a:txBody>
                  <a:tcPr marL="6102" marR="6102" marT="61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366126">
                <a:tc>
                  <a:txBody>
                    <a:bodyPr/>
                    <a:lstStyle/>
                    <a:p>
                      <a:pPr algn="ctr" fontAlgn="ctr"/>
                      <a:r>
                        <a:rPr lang="en-US" sz="1600" b="0" i="0" u="none" strike="noStrike">
                          <a:solidFill>
                            <a:srgbClr val="000000"/>
                          </a:solidFill>
                          <a:latin typeface="Calibri"/>
                        </a:rPr>
                        <a:t>St. Joe Timberland (FF) Washington</a:t>
                      </a:r>
                    </a:p>
                  </a:txBody>
                  <a:tcPr marL="6102" marR="6102" marT="61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600" b="0" i="0" u="none" strike="noStrike" dirty="0">
                          <a:solidFill>
                            <a:srgbClr val="000000"/>
                          </a:solidFill>
                          <a:latin typeface="Calibri"/>
                        </a:rPr>
                        <a:t>Bay / Franklin / Gadsden / Gulf / </a:t>
                      </a:r>
                      <a:r>
                        <a:rPr lang="en-US" sz="1600" b="0" i="0" u="none" strike="noStrike" dirty="0" err="1">
                          <a:solidFill>
                            <a:srgbClr val="000000"/>
                          </a:solidFill>
                          <a:latin typeface="Calibri"/>
                        </a:rPr>
                        <a:t>Jef-ferson</a:t>
                      </a:r>
                      <a:r>
                        <a:rPr lang="en-US" sz="1600" b="0" i="0" u="none" strike="noStrike" dirty="0">
                          <a:solidFill>
                            <a:srgbClr val="000000"/>
                          </a:solidFill>
                          <a:latin typeface="Calibri"/>
                        </a:rPr>
                        <a:t> / Leon / Liberty / Taylor / Wakulla/ Walton / </a:t>
                      </a:r>
                    </a:p>
                  </a:txBody>
                  <a:tcPr marL="6102" marR="6102" marT="61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122042">
                <a:tc>
                  <a:txBody>
                    <a:bodyPr/>
                    <a:lstStyle/>
                    <a:p>
                      <a:pPr algn="ctr" fontAlgn="ctr"/>
                      <a:r>
                        <a:rPr lang="en-US" sz="1600" b="0" i="0" u="none" strike="noStrike">
                          <a:solidFill>
                            <a:srgbClr val="000000"/>
                          </a:solidFill>
                          <a:latin typeface="Calibri"/>
                        </a:rPr>
                        <a:t>St. Johns River Blueway (FF/LTF) </a:t>
                      </a:r>
                    </a:p>
                  </a:txBody>
                  <a:tcPr marL="6102" marR="6102" marT="61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600" b="0" i="0" u="none" strike="noStrike" dirty="0">
                          <a:solidFill>
                            <a:srgbClr val="000000"/>
                          </a:solidFill>
                          <a:latin typeface="Calibri"/>
                        </a:rPr>
                        <a:t>St. Johns</a:t>
                      </a:r>
                    </a:p>
                  </a:txBody>
                  <a:tcPr marL="6102" marR="6102" marT="61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122042">
                <a:tc>
                  <a:txBody>
                    <a:bodyPr/>
                    <a:lstStyle/>
                    <a:p>
                      <a:pPr algn="ctr" fontAlgn="ctr"/>
                      <a:r>
                        <a:rPr lang="en-US" sz="1600" b="0" i="0" u="none" strike="noStrike">
                          <a:solidFill>
                            <a:srgbClr val="000000"/>
                          </a:solidFill>
                          <a:latin typeface="Calibri"/>
                        </a:rPr>
                        <a:t>Upper St. Marks River Corridor (FF)</a:t>
                      </a:r>
                    </a:p>
                  </a:txBody>
                  <a:tcPr marL="6102" marR="6102" marT="61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600" b="0" i="0" u="none" strike="noStrike" dirty="0">
                          <a:solidFill>
                            <a:srgbClr val="000000"/>
                          </a:solidFill>
                          <a:latin typeface="Calibri"/>
                        </a:rPr>
                        <a:t> Leon / Jefferson / Wakulla</a:t>
                      </a:r>
                    </a:p>
                  </a:txBody>
                  <a:tcPr marL="6102" marR="6102" marT="61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122042">
                <a:tc>
                  <a:txBody>
                    <a:bodyPr/>
                    <a:lstStyle/>
                    <a:p>
                      <a:pPr algn="ctr" fontAlgn="ctr"/>
                      <a:r>
                        <a:rPr lang="fr-FR" sz="1600" b="0" i="0" u="none" strike="noStrike">
                          <a:solidFill>
                            <a:srgbClr val="000000"/>
                          </a:solidFill>
                          <a:latin typeface="Calibri"/>
                        </a:rPr>
                        <a:t>Wakulla Springs Protection Zone (FF)</a:t>
                      </a:r>
                    </a:p>
                  </a:txBody>
                  <a:tcPr marL="6102" marR="6102" marT="61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600" b="0" i="0" u="none" strike="noStrike" dirty="0">
                          <a:solidFill>
                            <a:srgbClr val="000000"/>
                          </a:solidFill>
                          <a:latin typeface="Calibri"/>
                        </a:rPr>
                        <a:t>Wakulla / Leon</a:t>
                      </a:r>
                    </a:p>
                  </a:txBody>
                  <a:tcPr marL="6102" marR="6102" marT="61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122042">
                <a:tc>
                  <a:txBody>
                    <a:bodyPr/>
                    <a:lstStyle/>
                    <a:p>
                      <a:pPr algn="ctr" fontAlgn="ctr"/>
                      <a:r>
                        <a:rPr lang="en-US" sz="1600" b="0" i="0" u="none" strike="noStrike">
                          <a:solidFill>
                            <a:srgbClr val="000000"/>
                          </a:solidFill>
                          <a:latin typeface="Calibri"/>
                        </a:rPr>
                        <a:t>Wekiva-Ocala Greenway (FF/LTF) </a:t>
                      </a:r>
                    </a:p>
                  </a:txBody>
                  <a:tcPr marL="6102" marR="6102" marT="61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600" b="0" i="0" u="none" strike="noStrike" dirty="0">
                          <a:solidFill>
                            <a:srgbClr val="000000"/>
                          </a:solidFill>
                          <a:latin typeface="Calibri"/>
                        </a:rPr>
                        <a:t>Lake / Orange / Seminole / Volusia</a:t>
                      </a:r>
                    </a:p>
                  </a:txBody>
                  <a:tcPr marL="6102" marR="6102" marT="61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bl>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dirty="0" smtClean="0">
                <a:latin typeface="Papyrus" pitchFamily="66" charset="0"/>
              </a:rPr>
              <a:t>Estero Bay Ranking History</a:t>
            </a:r>
            <a:endParaRPr lang="en-US" dirty="0">
              <a:latin typeface="Papyrus" pitchFamily="66" charset="0"/>
            </a:endParaRPr>
          </a:p>
        </p:txBody>
      </p:sp>
      <p:graphicFrame>
        <p:nvGraphicFramePr>
          <p:cNvPr id="5" name="Table 4"/>
          <p:cNvGraphicFramePr>
            <a:graphicFrameLocks noGrp="1"/>
          </p:cNvGraphicFramePr>
          <p:nvPr/>
        </p:nvGraphicFramePr>
        <p:xfrm>
          <a:off x="380999" y="1447950"/>
          <a:ext cx="8382003" cy="1295250"/>
        </p:xfrm>
        <a:graphic>
          <a:graphicData uri="http://schemas.openxmlformats.org/drawingml/2006/table">
            <a:tbl>
              <a:tblPr/>
              <a:tblGrid>
                <a:gridCol w="1078872"/>
                <a:gridCol w="663921"/>
                <a:gridCol w="663921"/>
                <a:gridCol w="663921"/>
                <a:gridCol w="663921"/>
                <a:gridCol w="663921"/>
                <a:gridCol w="663921"/>
                <a:gridCol w="663921"/>
                <a:gridCol w="663921"/>
                <a:gridCol w="663921"/>
                <a:gridCol w="663921"/>
                <a:gridCol w="663921"/>
              </a:tblGrid>
              <a:tr h="859613">
                <a:tc>
                  <a:txBody>
                    <a:bodyPr/>
                    <a:lstStyle/>
                    <a:p>
                      <a:pPr algn="ctr" fontAlgn="ctr"/>
                      <a:r>
                        <a:rPr lang="en-US" sz="1800" b="0" i="0" u="none" strike="noStrike" dirty="0">
                          <a:solidFill>
                            <a:srgbClr val="000000"/>
                          </a:solidFill>
                          <a:latin typeface="Papyrus"/>
                        </a:rPr>
                        <a:t>Project Name </a:t>
                      </a:r>
                    </a:p>
                  </a:txBody>
                  <a:tcPr marL="7545" marR="7545" marT="7545"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fontAlgn="ctr"/>
                      <a:r>
                        <a:rPr lang="en-US" sz="1800" b="0" i="0" u="none" strike="noStrike">
                          <a:solidFill>
                            <a:srgbClr val="000000"/>
                          </a:solidFill>
                          <a:latin typeface="Papyrus"/>
                        </a:rPr>
                        <a:t>1998</a:t>
                      </a:r>
                    </a:p>
                  </a:txBody>
                  <a:tcPr marL="7545" marR="7545" marT="754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fontAlgn="ctr"/>
                      <a:r>
                        <a:rPr lang="en-US" sz="1800" b="0" i="0" u="none" strike="noStrike">
                          <a:solidFill>
                            <a:srgbClr val="000000"/>
                          </a:solidFill>
                          <a:latin typeface="Papyrus"/>
                        </a:rPr>
                        <a:t>1999</a:t>
                      </a:r>
                    </a:p>
                  </a:txBody>
                  <a:tcPr marL="7545" marR="7545" marT="754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fontAlgn="ctr"/>
                      <a:r>
                        <a:rPr lang="en-US" sz="1800" b="0" i="0" u="none" strike="noStrike">
                          <a:solidFill>
                            <a:srgbClr val="000000"/>
                          </a:solidFill>
                          <a:latin typeface="Papyrus"/>
                        </a:rPr>
                        <a:t>2000</a:t>
                      </a:r>
                    </a:p>
                  </a:txBody>
                  <a:tcPr marL="7545" marR="7545" marT="754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fontAlgn="ctr"/>
                      <a:r>
                        <a:rPr lang="en-US" sz="1800" b="0" i="0" u="none" strike="noStrike">
                          <a:solidFill>
                            <a:srgbClr val="000000"/>
                          </a:solidFill>
                          <a:latin typeface="Papyrus"/>
                        </a:rPr>
                        <a:t>2001</a:t>
                      </a:r>
                    </a:p>
                  </a:txBody>
                  <a:tcPr marL="7545" marR="7545" marT="754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fontAlgn="ctr"/>
                      <a:r>
                        <a:rPr lang="en-US" sz="1800" b="0" i="0" u="none" strike="noStrike">
                          <a:solidFill>
                            <a:srgbClr val="000000"/>
                          </a:solidFill>
                          <a:latin typeface="Papyrus"/>
                        </a:rPr>
                        <a:t>2002</a:t>
                      </a:r>
                    </a:p>
                  </a:txBody>
                  <a:tcPr marL="7545" marR="7545" marT="754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fontAlgn="ctr"/>
                      <a:r>
                        <a:rPr lang="en-US" sz="1800" b="0" i="0" u="none" strike="noStrike" dirty="0">
                          <a:solidFill>
                            <a:srgbClr val="000000"/>
                          </a:solidFill>
                          <a:latin typeface="Papyrus"/>
                        </a:rPr>
                        <a:t>2003</a:t>
                      </a:r>
                    </a:p>
                  </a:txBody>
                  <a:tcPr marL="7545" marR="7545" marT="754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fontAlgn="ctr"/>
                      <a:r>
                        <a:rPr lang="en-US" sz="1800" b="0" i="0" u="none" strike="noStrike">
                          <a:solidFill>
                            <a:srgbClr val="000000"/>
                          </a:solidFill>
                          <a:latin typeface="Papyrus"/>
                        </a:rPr>
                        <a:t>2004</a:t>
                      </a:r>
                    </a:p>
                  </a:txBody>
                  <a:tcPr marL="7545" marR="7545" marT="754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fontAlgn="ctr"/>
                      <a:r>
                        <a:rPr lang="en-US" sz="1800" b="0" i="0" u="none" strike="noStrike">
                          <a:solidFill>
                            <a:srgbClr val="000000"/>
                          </a:solidFill>
                          <a:latin typeface="Papyrus"/>
                        </a:rPr>
                        <a:t>2005</a:t>
                      </a:r>
                    </a:p>
                  </a:txBody>
                  <a:tcPr marL="7545" marR="7545" marT="754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fontAlgn="ctr"/>
                      <a:r>
                        <a:rPr lang="en-US" sz="1800" b="0" i="0" u="none" strike="noStrike">
                          <a:solidFill>
                            <a:srgbClr val="000000"/>
                          </a:solidFill>
                          <a:latin typeface="Papyrus"/>
                        </a:rPr>
                        <a:t>2006</a:t>
                      </a:r>
                    </a:p>
                  </a:txBody>
                  <a:tcPr marL="7545" marR="7545" marT="754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fontAlgn="ctr"/>
                      <a:r>
                        <a:rPr lang="en-US" sz="1800" b="0" i="0" u="none" strike="noStrike">
                          <a:solidFill>
                            <a:srgbClr val="000000"/>
                          </a:solidFill>
                          <a:latin typeface="Papyrus"/>
                        </a:rPr>
                        <a:t>2007</a:t>
                      </a:r>
                    </a:p>
                  </a:txBody>
                  <a:tcPr marL="7545" marR="7545" marT="754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fontAlgn="ctr"/>
                      <a:r>
                        <a:rPr lang="en-US" sz="1800" b="0" i="0" u="none" strike="noStrike">
                          <a:solidFill>
                            <a:srgbClr val="000000"/>
                          </a:solidFill>
                          <a:latin typeface="Papyrus"/>
                        </a:rPr>
                        <a:t>2008</a:t>
                      </a:r>
                    </a:p>
                  </a:txBody>
                  <a:tcPr marL="7545" marR="7545" marT="7545"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r>
              <a:tr h="435637">
                <a:tc>
                  <a:txBody>
                    <a:bodyPr/>
                    <a:lstStyle/>
                    <a:p>
                      <a:pPr algn="ctr" fontAlgn="ctr"/>
                      <a:r>
                        <a:rPr lang="en-US" sz="1800" b="0" i="0" u="none" strike="noStrike">
                          <a:solidFill>
                            <a:srgbClr val="000000"/>
                          </a:solidFill>
                          <a:latin typeface="Calibri"/>
                        </a:rPr>
                        <a:t>Estero Bay</a:t>
                      </a:r>
                    </a:p>
                  </a:txBody>
                  <a:tcPr marL="7545" marR="7545" marT="75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b="0" i="0" u="none" strike="noStrike">
                          <a:solidFill>
                            <a:srgbClr val="000000"/>
                          </a:solidFill>
                          <a:latin typeface="Calibri"/>
                        </a:rPr>
                        <a:t> 11P </a:t>
                      </a:r>
                    </a:p>
                  </a:txBody>
                  <a:tcPr marL="7545" marR="7545" marT="75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b="0" i="0" u="none" strike="noStrike">
                          <a:solidFill>
                            <a:srgbClr val="000000"/>
                          </a:solidFill>
                          <a:latin typeface="Calibri"/>
                        </a:rPr>
                        <a:t>9P</a:t>
                      </a:r>
                    </a:p>
                  </a:txBody>
                  <a:tcPr marL="7545" marR="7545" marT="75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b="0" i="0" u="none" strike="noStrike">
                          <a:solidFill>
                            <a:srgbClr val="000000"/>
                          </a:solidFill>
                          <a:latin typeface="Calibri"/>
                        </a:rPr>
                        <a:t> 8P </a:t>
                      </a:r>
                    </a:p>
                  </a:txBody>
                  <a:tcPr marL="7545" marR="7545" marT="75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b="0" i="0" u="none" strike="noStrike">
                          <a:solidFill>
                            <a:srgbClr val="000000"/>
                          </a:solidFill>
                          <a:latin typeface="Calibri"/>
                        </a:rPr>
                        <a:t>BF</a:t>
                      </a:r>
                    </a:p>
                  </a:txBody>
                  <a:tcPr marL="7545" marR="7545" marT="75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b="0" i="0" u="none" strike="noStrike">
                          <a:solidFill>
                            <a:srgbClr val="000000"/>
                          </a:solidFill>
                          <a:latin typeface="Calibri"/>
                        </a:rPr>
                        <a:t>AF</a:t>
                      </a:r>
                    </a:p>
                  </a:txBody>
                  <a:tcPr marL="7545" marR="7545" marT="75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b="0" i="0" u="none" strike="noStrike">
                          <a:solidFill>
                            <a:srgbClr val="000000"/>
                          </a:solidFill>
                          <a:latin typeface="Calibri"/>
                        </a:rPr>
                        <a:t>AF</a:t>
                      </a:r>
                    </a:p>
                  </a:txBody>
                  <a:tcPr marL="7545" marR="7545" marT="75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b="0" i="0" u="none" strike="noStrike">
                          <a:solidFill>
                            <a:srgbClr val="000000"/>
                          </a:solidFill>
                          <a:latin typeface="Calibri"/>
                        </a:rPr>
                        <a:t>AF</a:t>
                      </a:r>
                    </a:p>
                  </a:txBody>
                  <a:tcPr marL="7545" marR="7545" marT="75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b="0" i="0" u="none" strike="noStrike" dirty="0" smtClean="0">
                          <a:solidFill>
                            <a:srgbClr val="000000"/>
                          </a:solidFill>
                          <a:latin typeface="Calibri"/>
                        </a:rPr>
                        <a:t>BF</a:t>
                      </a:r>
                      <a:endParaRPr lang="en-US" sz="1800" b="0" i="0" u="none" strike="noStrike" dirty="0">
                        <a:solidFill>
                          <a:srgbClr val="000000"/>
                        </a:solidFill>
                        <a:latin typeface="Calibri"/>
                      </a:endParaRPr>
                    </a:p>
                  </a:txBody>
                  <a:tcPr marL="7545" marR="7545" marT="75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b="0" i="0" u="none" strike="noStrike">
                          <a:solidFill>
                            <a:srgbClr val="000000"/>
                          </a:solidFill>
                          <a:latin typeface="Calibri"/>
                        </a:rPr>
                        <a:t>AF</a:t>
                      </a:r>
                    </a:p>
                  </a:txBody>
                  <a:tcPr marL="7545" marR="7545" marT="75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b="0" i="0" u="none" strike="noStrike">
                          <a:solidFill>
                            <a:srgbClr val="000000"/>
                          </a:solidFill>
                          <a:latin typeface="Calibri"/>
                        </a:rPr>
                        <a:t>AF</a:t>
                      </a:r>
                    </a:p>
                  </a:txBody>
                  <a:tcPr marL="7545" marR="7545" marT="75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b="0" i="0" u="none" strike="noStrike" dirty="0">
                          <a:solidFill>
                            <a:srgbClr val="000000"/>
                          </a:solidFill>
                          <a:latin typeface="Calibri"/>
                        </a:rPr>
                        <a:t>AF</a:t>
                      </a:r>
                    </a:p>
                  </a:txBody>
                  <a:tcPr marL="7545" marR="7545" marT="75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graphicFrame>
        <p:nvGraphicFramePr>
          <p:cNvPr id="6" name="Table 5"/>
          <p:cNvGraphicFramePr>
            <a:graphicFrameLocks noGrp="1"/>
          </p:cNvGraphicFramePr>
          <p:nvPr/>
        </p:nvGraphicFramePr>
        <p:xfrm>
          <a:off x="114300" y="3048000"/>
          <a:ext cx="8915400" cy="1191072"/>
        </p:xfrm>
        <a:graphic>
          <a:graphicData uri="http://schemas.openxmlformats.org/drawingml/2006/table">
            <a:tbl>
              <a:tblPr/>
              <a:tblGrid>
                <a:gridCol w="2160825"/>
                <a:gridCol w="2160825"/>
                <a:gridCol w="320121"/>
                <a:gridCol w="4273629"/>
              </a:tblGrid>
              <a:tr h="297768">
                <a:tc gridSpan="2">
                  <a:txBody>
                    <a:bodyPr/>
                    <a:lstStyle/>
                    <a:p>
                      <a:pPr algn="ctr" fontAlgn="b"/>
                      <a:r>
                        <a:rPr lang="en-US" sz="1400" b="0" i="0" u="none" strike="noStrike" dirty="0">
                          <a:solidFill>
                            <a:srgbClr val="000000"/>
                          </a:solidFill>
                          <a:latin typeface="Calibri"/>
                        </a:rPr>
                        <a:t>Projects ranked in one or more of six groups in 1986-2000:</a:t>
                      </a:r>
                    </a:p>
                  </a:txBody>
                  <a:tcPr marL="8208" marR="8208" marT="8208"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solidFill>
                      <a:srgbClr val="0070C0"/>
                    </a:solidFill>
                  </a:tcPr>
                </a:tc>
                <a:tc hMerge="1">
                  <a:txBody>
                    <a:bodyPr/>
                    <a:lstStyle/>
                    <a:p>
                      <a:endParaRPr lang="en-US"/>
                    </a:p>
                  </a:txBody>
                  <a:tcPr/>
                </a:tc>
                <a:tc>
                  <a:txBody>
                    <a:bodyPr/>
                    <a:lstStyle/>
                    <a:p>
                      <a:pPr algn="l" fontAlgn="b"/>
                      <a:r>
                        <a:rPr lang="en-US" sz="1400" b="0" i="0" u="none" strike="noStrike">
                          <a:solidFill>
                            <a:srgbClr val="000000"/>
                          </a:solidFill>
                          <a:latin typeface="Calibri"/>
                        </a:rPr>
                        <a:t> </a:t>
                      </a:r>
                    </a:p>
                  </a:txBody>
                  <a:tcPr marL="8208" marR="8208" marT="8208" marB="0" anchor="b">
                    <a:lnL>
                      <a:noFill/>
                    </a:lnL>
                    <a:lnR>
                      <a:noFill/>
                    </a:lnR>
                    <a:lnT w="12700" cap="flat" cmpd="sng" algn="ctr">
                      <a:solidFill>
                        <a:schemeClr val="tx1"/>
                      </a:solidFill>
                      <a:prstDash val="solid"/>
                      <a:round/>
                      <a:headEnd type="none" w="med" len="med"/>
                      <a:tailEnd type="none" w="med" len="med"/>
                    </a:lnT>
                    <a:lnB>
                      <a:noFill/>
                    </a:lnB>
                    <a:solidFill>
                      <a:srgbClr val="0070C0"/>
                    </a:solidFill>
                  </a:tcPr>
                </a:tc>
                <a:tc>
                  <a:txBody>
                    <a:bodyPr/>
                    <a:lstStyle/>
                    <a:p>
                      <a:pPr algn="l" fontAlgn="ctr"/>
                      <a:r>
                        <a:rPr lang="en-US" sz="1400" b="0" i="0" u="none" strike="noStrike">
                          <a:solidFill>
                            <a:srgbClr val="000000"/>
                          </a:solidFill>
                          <a:latin typeface="Calibri"/>
                        </a:rPr>
                        <a:t>Projects are ranked in the following Groups in 2001-2005:</a:t>
                      </a:r>
                    </a:p>
                  </a:txBody>
                  <a:tcPr marL="8208" marR="8208" marT="8208"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0070C0"/>
                    </a:solidFill>
                  </a:tcPr>
                </a:tc>
              </a:tr>
              <a:tr h="297768">
                <a:tc>
                  <a:txBody>
                    <a:bodyPr/>
                    <a:lstStyle/>
                    <a:p>
                      <a:pPr algn="l" fontAlgn="b"/>
                      <a:r>
                        <a:rPr lang="en-US" sz="1400" b="0" i="0" u="none" strike="noStrike" dirty="0" smtClean="0">
                          <a:solidFill>
                            <a:srgbClr val="000000"/>
                          </a:solidFill>
                          <a:latin typeface="Calibri"/>
                        </a:rPr>
                        <a:t> P </a:t>
                      </a:r>
                      <a:r>
                        <a:rPr lang="en-US" sz="1400" b="0" i="0" u="none" strike="noStrike" dirty="0">
                          <a:solidFill>
                            <a:srgbClr val="000000"/>
                          </a:solidFill>
                          <a:latin typeface="Calibri"/>
                        </a:rPr>
                        <a:t>= Priority</a:t>
                      </a:r>
                    </a:p>
                  </a:txBody>
                  <a:tcPr marL="8208" marR="8208" marT="8208" marB="0" anchor="b">
                    <a:lnL w="12700" cap="flat" cmpd="sng" algn="ctr">
                      <a:solidFill>
                        <a:schemeClr val="tx1"/>
                      </a:solidFill>
                      <a:prstDash val="solid"/>
                      <a:round/>
                      <a:headEnd type="none" w="med" len="med"/>
                      <a:tailEnd type="none" w="med" len="med"/>
                    </a:lnL>
                    <a:lnR>
                      <a:noFill/>
                    </a:lnR>
                    <a:lnT>
                      <a:noFill/>
                    </a:lnT>
                    <a:lnB>
                      <a:noFill/>
                    </a:lnB>
                    <a:solidFill>
                      <a:schemeClr val="bg1"/>
                    </a:solidFill>
                  </a:tcPr>
                </a:tc>
                <a:tc>
                  <a:txBody>
                    <a:bodyPr/>
                    <a:lstStyle/>
                    <a:p>
                      <a:pPr algn="l" fontAlgn="b"/>
                      <a:r>
                        <a:rPr lang="en-US" sz="1400" b="0" i="0" u="none" strike="noStrike" dirty="0">
                          <a:solidFill>
                            <a:srgbClr val="000000"/>
                          </a:solidFill>
                          <a:latin typeface="Calibri"/>
                        </a:rPr>
                        <a:t>S = Substantially Complete</a:t>
                      </a:r>
                    </a:p>
                  </a:txBody>
                  <a:tcPr marL="8208" marR="8208" marT="8208" marB="0" anchor="b">
                    <a:lnL>
                      <a:noFill/>
                    </a:lnL>
                    <a:lnR>
                      <a:noFill/>
                    </a:lnR>
                    <a:lnT>
                      <a:noFill/>
                    </a:lnT>
                    <a:lnB>
                      <a:noFill/>
                    </a:lnB>
                    <a:solidFill>
                      <a:schemeClr val="bg1"/>
                    </a:solidFill>
                  </a:tcPr>
                </a:tc>
                <a:tc>
                  <a:txBody>
                    <a:bodyPr/>
                    <a:lstStyle/>
                    <a:p>
                      <a:pPr algn="l" fontAlgn="b"/>
                      <a:endParaRPr lang="en-US" sz="1400" b="0" i="0" u="none" strike="noStrike" dirty="0">
                        <a:solidFill>
                          <a:srgbClr val="000000"/>
                        </a:solidFill>
                        <a:latin typeface="Calibri"/>
                      </a:endParaRPr>
                    </a:p>
                  </a:txBody>
                  <a:tcPr marL="8208" marR="8208" marT="8208" marB="0" anchor="b">
                    <a:lnL>
                      <a:noFill/>
                    </a:lnL>
                    <a:lnR>
                      <a:noFill/>
                    </a:lnR>
                    <a:lnT>
                      <a:noFill/>
                    </a:lnT>
                    <a:lnB>
                      <a:noFill/>
                    </a:lnB>
                    <a:solidFill>
                      <a:schemeClr val="bg1"/>
                    </a:solidFill>
                  </a:tcPr>
                </a:tc>
                <a:tc>
                  <a:txBody>
                    <a:bodyPr/>
                    <a:lstStyle/>
                    <a:p>
                      <a:pPr algn="l" fontAlgn="ctr"/>
                      <a:r>
                        <a:rPr lang="en-US" sz="1400" b="0" i="0" u="none" strike="noStrike" dirty="0" smtClean="0">
                          <a:solidFill>
                            <a:srgbClr val="000000"/>
                          </a:solidFill>
                          <a:latin typeface="Calibri"/>
                        </a:rPr>
                        <a:t>AF </a:t>
                      </a:r>
                      <a:r>
                        <a:rPr lang="en-US" sz="1400" b="0" i="0" u="none" strike="noStrike" dirty="0">
                          <a:solidFill>
                            <a:srgbClr val="000000"/>
                          </a:solidFill>
                          <a:latin typeface="Calibri"/>
                        </a:rPr>
                        <a:t>/ BF = Full Fee project in “A” or “B” group</a:t>
                      </a:r>
                    </a:p>
                  </a:txBody>
                  <a:tcPr marL="8208" marR="8208" marT="8208" marB="0" anchor="ctr">
                    <a:lnL>
                      <a:noFill/>
                    </a:lnL>
                    <a:lnR w="12700" cap="flat" cmpd="sng" algn="ctr">
                      <a:solidFill>
                        <a:schemeClr val="tx1"/>
                      </a:solidFill>
                      <a:prstDash val="solid"/>
                      <a:round/>
                      <a:headEnd type="none" w="med" len="med"/>
                      <a:tailEnd type="none" w="med" len="med"/>
                    </a:lnR>
                    <a:lnT>
                      <a:noFill/>
                    </a:lnT>
                    <a:lnB>
                      <a:noFill/>
                    </a:lnB>
                    <a:solidFill>
                      <a:schemeClr val="bg1"/>
                    </a:solidFill>
                  </a:tcPr>
                </a:tc>
              </a:tr>
              <a:tr h="297768">
                <a:tc>
                  <a:txBody>
                    <a:bodyPr/>
                    <a:lstStyle/>
                    <a:p>
                      <a:pPr algn="l" fontAlgn="b"/>
                      <a:r>
                        <a:rPr lang="en-US" sz="1400" b="0" i="0" u="none" strike="noStrike" dirty="0" smtClean="0">
                          <a:solidFill>
                            <a:srgbClr val="000000"/>
                          </a:solidFill>
                          <a:latin typeface="Calibri"/>
                        </a:rPr>
                        <a:t> B </a:t>
                      </a:r>
                      <a:r>
                        <a:rPr lang="en-US" sz="1400" b="0" i="0" u="none" strike="noStrike" dirty="0">
                          <a:solidFill>
                            <a:srgbClr val="000000"/>
                          </a:solidFill>
                          <a:latin typeface="Calibri"/>
                        </a:rPr>
                        <a:t>= Bargain / Shared</a:t>
                      </a:r>
                    </a:p>
                  </a:txBody>
                  <a:tcPr marL="8208" marR="8208" marT="8208" marB="0" anchor="b">
                    <a:lnL w="12700" cap="flat" cmpd="sng" algn="ctr">
                      <a:solidFill>
                        <a:schemeClr val="tx1"/>
                      </a:solidFill>
                      <a:prstDash val="solid"/>
                      <a:round/>
                      <a:headEnd type="none" w="med" len="med"/>
                      <a:tailEnd type="none" w="med" len="med"/>
                    </a:lnL>
                    <a:lnR>
                      <a:noFill/>
                    </a:lnR>
                    <a:lnT>
                      <a:noFill/>
                    </a:lnT>
                    <a:lnB>
                      <a:noFill/>
                    </a:lnB>
                    <a:solidFill>
                      <a:schemeClr val="bg1"/>
                    </a:solidFill>
                  </a:tcPr>
                </a:tc>
                <a:tc>
                  <a:txBody>
                    <a:bodyPr/>
                    <a:lstStyle/>
                    <a:p>
                      <a:pPr algn="l" fontAlgn="b"/>
                      <a:r>
                        <a:rPr lang="en-US" sz="1400" b="0" i="0" u="none" strike="noStrike">
                          <a:solidFill>
                            <a:srgbClr val="000000"/>
                          </a:solidFill>
                          <a:latin typeface="Calibri"/>
                        </a:rPr>
                        <a:t>L = Less-Than-Fee</a:t>
                      </a:r>
                    </a:p>
                  </a:txBody>
                  <a:tcPr marL="8208" marR="8208" marT="8208" marB="0" anchor="b">
                    <a:lnL>
                      <a:noFill/>
                    </a:lnL>
                    <a:lnR>
                      <a:noFill/>
                    </a:lnR>
                    <a:lnT>
                      <a:noFill/>
                    </a:lnT>
                    <a:lnB>
                      <a:noFill/>
                    </a:lnB>
                    <a:solidFill>
                      <a:schemeClr val="bg1"/>
                    </a:solidFill>
                  </a:tcPr>
                </a:tc>
                <a:tc>
                  <a:txBody>
                    <a:bodyPr/>
                    <a:lstStyle/>
                    <a:p>
                      <a:pPr algn="l" fontAlgn="b"/>
                      <a:endParaRPr lang="en-US" sz="1400" b="0" i="0" u="none" strike="noStrike">
                        <a:solidFill>
                          <a:srgbClr val="000000"/>
                        </a:solidFill>
                        <a:latin typeface="Calibri"/>
                      </a:endParaRPr>
                    </a:p>
                  </a:txBody>
                  <a:tcPr marL="8208" marR="8208" marT="8208" marB="0" anchor="b">
                    <a:lnL>
                      <a:noFill/>
                    </a:lnL>
                    <a:lnR>
                      <a:noFill/>
                    </a:lnR>
                    <a:lnT>
                      <a:noFill/>
                    </a:lnT>
                    <a:lnB>
                      <a:noFill/>
                    </a:lnB>
                    <a:solidFill>
                      <a:schemeClr val="bg1"/>
                    </a:solidFill>
                  </a:tcPr>
                </a:tc>
                <a:tc>
                  <a:txBody>
                    <a:bodyPr/>
                    <a:lstStyle/>
                    <a:p>
                      <a:pPr algn="l" fontAlgn="b"/>
                      <a:r>
                        <a:rPr lang="en-US" sz="1400" b="0" i="0" u="none" strike="noStrike" dirty="0" smtClean="0">
                          <a:solidFill>
                            <a:srgbClr val="000000"/>
                          </a:solidFill>
                          <a:latin typeface="Calibri"/>
                        </a:rPr>
                        <a:t>AL </a:t>
                      </a:r>
                      <a:r>
                        <a:rPr lang="en-US" sz="1400" b="0" i="0" u="none" strike="noStrike" dirty="0">
                          <a:solidFill>
                            <a:srgbClr val="000000"/>
                          </a:solidFill>
                          <a:latin typeface="Calibri"/>
                        </a:rPr>
                        <a:t>/ BL = Less-Than-Fee project in “A” or “B” group</a:t>
                      </a:r>
                    </a:p>
                  </a:txBody>
                  <a:tcPr marL="8208" marR="8208" marT="8208" marB="0" anchor="b">
                    <a:lnL>
                      <a:noFill/>
                    </a:lnL>
                    <a:lnR w="12700" cap="flat" cmpd="sng" algn="ctr">
                      <a:solidFill>
                        <a:schemeClr val="tx1"/>
                      </a:solidFill>
                      <a:prstDash val="solid"/>
                      <a:round/>
                      <a:headEnd type="none" w="med" len="med"/>
                      <a:tailEnd type="none" w="med" len="med"/>
                    </a:lnR>
                    <a:lnT>
                      <a:noFill/>
                    </a:lnT>
                    <a:lnB>
                      <a:noFill/>
                    </a:lnB>
                    <a:solidFill>
                      <a:schemeClr val="bg1"/>
                    </a:solidFill>
                  </a:tcPr>
                </a:tc>
              </a:tr>
              <a:tr h="297768">
                <a:tc>
                  <a:txBody>
                    <a:bodyPr/>
                    <a:lstStyle/>
                    <a:p>
                      <a:pPr algn="l" fontAlgn="b"/>
                      <a:r>
                        <a:rPr lang="en-US" sz="1400" b="0" i="0" u="none" strike="noStrike" dirty="0" smtClean="0">
                          <a:solidFill>
                            <a:srgbClr val="000000"/>
                          </a:solidFill>
                          <a:latin typeface="Calibri"/>
                        </a:rPr>
                        <a:t> M </a:t>
                      </a:r>
                      <a:r>
                        <a:rPr lang="en-US" sz="1400" b="0" i="0" u="none" strike="noStrike" dirty="0">
                          <a:solidFill>
                            <a:srgbClr val="000000"/>
                          </a:solidFill>
                          <a:latin typeface="Calibri"/>
                        </a:rPr>
                        <a:t>= Mega / </a:t>
                      </a:r>
                      <a:r>
                        <a:rPr lang="en-US" sz="1400" b="0" i="0" u="none" strike="noStrike" dirty="0" err="1" smtClean="0">
                          <a:solidFill>
                            <a:srgbClr val="000000"/>
                          </a:solidFill>
                          <a:latin typeface="Calibri"/>
                        </a:rPr>
                        <a:t>Multiparcel</a:t>
                      </a:r>
                      <a:endParaRPr lang="en-US" sz="1400" b="0" i="0" u="none" strike="noStrike" dirty="0">
                        <a:solidFill>
                          <a:srgbClr val="000000"/>
                        </a:solidFill>
                        <a:latin typeface="Calibri"/>
                      </a:endParaRPr>
                    </a:p>
                  </a:txBody>
                  <a:tcPr marL="8208" marR="8208" marT="8208" marB="0" anchor="b">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400" b="0" i="0" u="none" strike="noStrike">
                          <a:solidFill>
                            <a:srgbClr val="000000"/>
                          </a:solidFill>
                          <a:latin typeface="Calibri"/>
                        </a:rPr>
                        <a:t>N = Negotiation Impasse</a:t>
                      </a:r>
                    </a:p>
                  </a:txBody>
                  <a:tcPr marL="8208" marR="8208" marT="8208" marB="0" anchor="b">
                    <a:lnL>
                      <a:noFill/>
                    </a:lnL>
                    <a:lnR>
                      <a:noFill/>
                    </a:lnR>
                    <a:lnT>
                      <a:noFill/>
                    </a:lnT>
                    <a:lnB w="12700" cap="flat" cmpd="sng" algn="ctr">
                      <a:solidFill>
                        <a:schemeClr val="tx1"/>
                      </a:solidFill>
                      <a:prstDash val="solid"/>
                      <a:round/>
                      <a:headEnd type="none" w="med" len="med"/>
                      <a:tailEnd type="none" w="med" len="med"/>
                    </a:lnB>
                    <a:solidFill>
                      <a:schemeClr val="bg1"/>
                    </a:solidFill>
                  </a:tcPr>
                </a:tc>
                <a:tc>
                  <a:txBody>
                    <a:bodyPr/>
                    <a:lstStyle/>
                    <a:p>
                      <a:pPr algn="l" fontAlgn="b"/>
                      <a:endParaRPr lang="en-US" sz="1400" b="0" i="0" u="none" strike="noStrike">
                        <a:solidFill>
                          <a:srgbClr val="000000"/>
                        </a:solidFill>
                        <a:latin typeface="Calibri"/>
                      </a:endParaRPr>
                    </a:p>
                  </a:txBody>
                  <a:tcPr marL="8208" marR="8208" marT="8208" marB="0" anchor="b">
                    <a:lnL>
                      <a:noFill/>
                    </a:lnL>
                    <a:lnR>
                      <a:noFill/>
                    </a:lnR>
                    <a:lnT>
                      <a:noFill/>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400" b="0" i="0" u="none" strike="noStrike" dirty="0" err="1" smtClean="0">
                          <a:solidFill>
                            <a:srgbClr val="000000"/>
                          </a:solidFill>
                          <a:latin typeface="Calibri"/>
                        </a:rPr>
                        <a:t>ASm</a:t>
                      </a:r>
                      <a:r>
                        <a:rPr lang="en-US" sz="1400" b="0" i="0" u="none" strike="noStrike" dirty="0" smtClean="0">
                          <a:solidFill>
                            <a:srgbClr val="000000"/>
                          </a:solidFill>
                          <a:latin typeface="Calibri"/>
                        </a:rPr>
                        <a:t> </a:t>
                      </a:r>
                      <a:r>
                        <a:rPr lang="en-US" sz="1400" b="0" i="0" u="none" strike="noStrike" dirty="0">
                          <a:solidFill>
                            <a:srgbClr val="000000"/>
                          </a:solidFill>
                          <a:latin typeface="Calibri"/>
                        </a:rPr>
                        <a:t>/ </a:t>
                      </a:r>
                      <a:r>
                        <a:rPr lang="en-US" sz="1400" b="0" i="0" u="none" strike="noStrike" dirty="0" err="1">
                          <a:solidFill>
                            <a:srgbClr val="000000"/>
                          </a:solidFill>
                          <a:latin typeface="Calibri"/>
                        </a:rPr>
                        <a:t>BSm</a:t>
                      </a:r>
                      <a:r>
                        <a:rPr lang="en-US" sz="1400" b="0" i="0" u="none" strike="noStrike" dirty="0">
                          <a:solidFill>
                            <a:srgbClr val="000000"/>
                          </a:solidFill>
                          <a:latin typeface="Calibri"/>
                        </a:rPr>
                        <a:t> = Small Parcels project in “A” or “B” group</a:t>
                      </a:r>
                    </a:p>
                  </a:txBody>
                  <a:tcPr marL="8208" marR="8208" marT="8208" marB="0" anchor="b">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chemeClr val="bg1"/>
                    </a:solidFill>
                  </a:tcPr>
                </a:tc>
              </a:tr>
            </a:tbl>
          </a:graphicData>
        </a:graphic>
      </p:graphicFrame>
      <p:pic>
        <p:nvPicPr>
          <p:cNvPr id="46081" name="Picture 1" descr="C:\Documents and Settings\Cheryl.JULIE\Desktop\cparrott\EBAP_Poster\DSC_0027_.JPG"/>
          <p:cNvPicPr>
            <a:picLocks noChangeAspect="1" noChangeArrowheads="1"/>
          </p:cNvPicPr>
          <p:nvPr/>
        </p:nvPicPr>
        <p:blipFill>
          <a:blip r:embed="rId3" cstate="print"/>
          <a:srcRect t="27500" b="32500"/>
          <a:stretch>
            <a:fillRect/>
          </a:stretch>
        </p:blipFill>
        <p:spPr bwMode="auto">
          <a:xfrm>
            <a:off x="-11113" y="4419600"/>
            <a:ext cx="9167813" cy="2438400"/>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Grp="1" noChangeAspect="1" noChangeArrowheads="1"/>
          </p:cNvPicPr>
          <p:nvPr>
            <p:ph idx="1"/>
          </p:nvPr>
        </p:nvPicPr>
        <p:blipFill>
          <a:blip r:embed="rId2"/>
          <a:srcRect/>
          <a:stretch>
            <a:fillRect/>
          </a:stretch>
        </p:blipFill>
        <p:spPr bwMode="auto">
          <a:xfrm>
            <a:off x="4419600" y="46037"/>
            <a:ext cx="4648200" cy="6696778"/>
          </a:xfrm>
          <a:prstGeom prst="rect">
            <a:avLst/>
          </a:prstGeom>
          <a:noFill/>
          <a:ln w="9525">
            <a:noFill/>
            <a:miter lim="800000"/>
            <a:headEnd/>
            <a:tailEnd/>
          </a:ln>
          <a:effectLst/>
        </p:spPr>
      </p:pic>
      <p:pic>
        <p:nvPicPr>
          <p:cNvPr id="50179" name="Picture 3"/>
          <p:cNvPicPr>
            <a:picLocks noChangeAspect="1" noChangeArrowheads="1"/>
          </p:cNvPicPr>
          <p:nvPr/>
        </p:nvPicPr>
        <p:blipFill>
          <a:blip r:embed="rId3"/>
          <a:srcRect/>
          <a:stretch>
            <a:fillRect/>
          </a:stretch>
        </p:blipFill>
        <p:spPr bwMode="auto">
          <a:xfrm>
            <a:off x="304800" y="609600"/>
            <a:ext cx="3824164" cy="2743200"/>
          </a:xfrm>
          <a:prstGeom prst="rect">
            <a:avLst/>
          </a:prstGeom>
          <a:noFill/>
          <a:ln w="9525">
            <a:solidFill>
              <a:schemeClr val="tx1"/>
            </a:solidFill>
            <a:miter lim="800000"/>
            <a:headEnd/>
            <a:tailEnd/>
          </a:ln>
          <a:effectLst/>
        </p:spPr>
      </p:pic>
      <p:pic>
        <p:nvPicPr>
          <p:cNvPr id="50181" name="Picture 5"/>
          <p:cNvPicPr>
            <a:picLocks noChangeAspect="1" noChangeArrowheads="1"/>
          </p:cNvPicPr>
          <p:nvPr/>
        </p:nvPicPr>
        <p:blipFill>
          <a:blip r:embed="rId4"/>
          <a:srcRect/>
          <a:stretch>
            <a:fillRect/>
          </a:stretch>
        </p:blipFill>
        <p:spPr bwMode="auto">
          <a:xfrm>
            <a:off x="249801" y="4038600"/>
            <a:ext cx="3941199" cy="1924050"/>
          </a:xfrm>
          <a:prstGeom prst="rect">
            <a:avLst/>
          </a:prstGeom>
          <a:noFill/>
          <a:ln w="9525">
            <a:solidFill>
              <a:schemeClr val="tx1"/>
            </a:solidFill>
            <a:miter lim="800000"/>
            <a:headEnd/>
            <a:tailEn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50837"/>
            <a:ext cx="8229600" cy="4525963"/>
          </a:xfrm>
        </p:spPr>
        <p:txBody>
          <a:bodyPr/>
          <a:lstStyle/>
          <a:p>
            <a:pPr marL="0" indent="0">
              <a:buNone/>
            </a:pPr>
            <a:r>
              <a:rPr lang="en-US" sz="2400" dirty="0" smtClean="0"/>
              <a:t>The draining of the Everglades in the 1930s began an era of rampant growth in Florida. Since the 1950s, Florida’s population has risen at an annual rate of approximately four percent. In the last 50 years, more than eight million acres of forest and wetland habitats (about 24 percent of the state) have been developed. </a:t>
            </a:r>
          </a:p>
          <a:p>
            <a:pPr>
              <a:buNone/>
            </a:pPr>
            <a:endParaRPr lang="en-US" dirty="0"/>
          </a:p>
        </p:txBody>
      </p:sp>
      <p:pic>
        <p:nvPicPr>
          <p:cNvPr id="4" name="Picture 2" descr="\\Cam-eb--j5jmv21\all_photos\My Pictures\2002-10-21 Staffile and Haywood survey\melaleuca lined pond with mangrove tree.jpg"/>
          <p:cNvPicPr>
            <a:picLocks noChangeAspect="1" noChangeArrowheads="1"/>
          </p:cNvPicPr>
          <p:nvPr/>
        </p:nvPicPr>
        <p:blipFill>
          <a:blip r:embed="rId2"/>
          <a:srcRect t="20000" b="16666"/>
          <a:stretch>
            <a:fillRect/>
          </a:stretch>
        </p:blipFill>
        <p:spPr bwMode="auto">
          <a:xfrm>
            <a:off x="0" y="2514600"/>
            <a:ext cx="9144000" cy="4343400"/>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5715000" cy="1143000"/>
          </a:xfrm>
        </p:spPr>
        <p:txBody>
          <a:bodyPr>
            <a:normAutofit fontScale="90000"/>
          </a:bodyPr>
          <a:lstStyle/>
          <a:p>
            <a:r>
              <a:rPr lang="en-US" dirty="0" smtClean="0">
                <a:latin typeface="Papyrus" pitchFamily="66" charset="0"/>
              </a:rPr>
              <a:t>Land Acquisition Process</a:t>
            </a:r>
            <a:endParaRPr lang="en-US" dirty="0">
              <a:latin typeface="Papyrus" pitchFamily="66" charset="0"/>
            </a:endParaRPr>
          </a:p>
        </p:txBody>
      </p:sp>
      <p:sp>
        <p:nvSpPr>
          <p:cNvPr id="5" name="Rectangle 4"/>
          <p:cNvSpPr/>
          <p:nvPr/>
        </p:nvSpPr>
        <p:spPr>
          <a:xfrm>
            <a:off x="228600" y="1752600"/>
            <a:ext cx="8915400" cy="5262979"/>
          </a:xfrm>
          <a:prstGeom prst="rect">
            <a:avLst/>
          </a:prstGeom>
        </p:spPr>
        <p:txBody>
          <a:bodyPr wrap="square">
            <a:spAutoFit/>
          </a:bodyPr>
          <a:lstStyle/>
          <a:p>
            <a:r>
              <a:rPr lang="en-US" sz="2400" dirty="0" smtClean="0"/>
              <a:t>An individual wishing to sell land to the State of Florida should work with DEP’s Division of State Lands’ Bureau of Land Acquisition. </a:t>
            </a:r>
          </a:p>
          <a:p>
            <a:r>
              <a:rPr lang="en-US" sz="2400" dirty="0" smtClean="0"/>
              <a:t>The Negotiations Section organizes each acquisition, which requires the following: </a:t>
            </a:r>
          </a:p>
          <a:p>
            <a:r>
              <a:rPr lang="en-US" sz="2400" b="1" dirty="0" smtClean="0"/>
              <a:t>Appraisal Map</a:t>
            </a:r>
            <a:r>
              <a:rPr lang="en-US" sz="2400" dirty="0" smtClean="0"/>
              <a:t>: completed through the Bureau of Survey and Mapping; </a:t>
            </a:r>
          </a:p>
          <a:p>
            <a:r>
              <a:rPr lang="en-US" sz="2400" b="1" dirty="0" smtClean="0"/>
              <a:t>Appraisal Report</a:t>
            </a:r>
            <a:r>
              <a:rPr lang="en-US" sz="2400" dirty="0" smtClean="0"/>
              <a:t>: completed through the Bureau of Appraisal; </a:t>
            </a:r>
          </a:p>
          <a:p>
            <a:r>
              <a:rPr lang="en-US" sz="2400" b="1" dirty="0" smtClean="0"/>
              <a:t>Negotiate Offer and Contract Terms</a:t>
            </a:r>
            <a:r>
              <a:rPr lang="en-US" sz="2400" dirty="0" smtClean="0"/>
              <a:t>: based on appraised value of highest and best use of the property. Conservation easements and other less-than-fee transactions may take longer to negotiate terms of easement/contract; and </a:t>
            </a:r>
          </a:p>
          <a:p>
            <a:r>
              <a:rPr lang="en-US" sz="2400" b="1" dirty="0" smtClean="0"/>
              <a:t>Board of Trustees' Approval</a:t>
            </a:r>
            <a:r>
              <a:rPr lang="en-US" sz="2400" dirty="0" smtClean="0"/>
              <a:t>: six-week process, approximately. </a:t>
            </a:r>
          </a:p>
          <a:p>
            <a:endParaRPr lang="en-US" sz="2400" dirty="0" smtClean="0"/>
          </a:p>
          <a:p>
            <a:r>
              <a:rPr lang="en-US" sz="2400" dirty="0" smtClean="0"/>
              <a:t> </a:t>
            </a:r>
            <a:endParaRPr lang="en-US" sz="2400" dirty="0"/>
          </a:p>
        </p:txBody>
      </p:sp>
      <p:pic>
        <p:nvPicPr>
          <p:cNvPr id="13315" name="Picture 3" descr="\\Cam-eb--j5jmv21\all_photos\My Pictures\2002-08-09a Bigelow property assessment\Bigelow corner marker1.jpg"/>
          <p:cNvPicPr>
            <a:picLocks noGrp="1" noChangeAspect="1" noChangeArrowheads="1"/>
          </p:cNvPicPr>
          <p:nvPr>
            <p:ph idx="1"/>
          </p:nvPr>
        </p:nvPicPr>
        <p:blipFill>
          <a:blip r:embed="rId3" cstate="print"/>
          <a:srcRect t="18823" b="9020"/>
          <a:stretch>
            <a:fillRect/>
          </a:stretch>
        </p:blipFill>
        <p:spPr bwMode="auto">
          <a:xfrm>
            <a:off x="5486400" y="76200"/>
            <a:ext cx="3238499" cy="1752600"/>
          </a:xfrm>
          <a:prstGeom prst="rect">
            <a:avLst/>
          </a:prstGeom>
          <a:noFill/>
        </p:spPr>
      </p:pic>
      <p:sp>
        <p:nvSpPr>
          <p:cNvPr id="6" name="Rectangle 5"/>
          <p:cNvSpPr/>
          <p:nvPr/>
        </p:nvSpPr>
        <p:spPr>
          <a:xfrm>
            <a:off x="1371600" y="6324600"/>
            <a:ext cx="6400800" cy="369332"/>
          </a:xfrm>
          <a:prstGeom prst="rect">
            <a:avLst/>
          </a:prstGeom>
        </p:spPr>
        <p:txBody>
          <a:bodyPr wrap="square">
            <a:spAutoFit/>
          </a:bodyPr>
          <a:lstStyle/>
          <a:p>
            <a:r>
              <a:rPr lang="en-US" dirty="0" smtClean="0"/>
              <a:t>http://www.dep.state.fl.us/lands/acquisition/process.htm</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latin typeface="Papyrus" pitchFamily="66" charset="0"/>
              </a:rPr>
              <a:t>Boundary Expansion</a:t>
            </a:r>
            <a:endParaRPr lang="en-US" dirty="0">
              <a:latin typeface="Papyrus" pitchFamily="66" charset="0"/>
            </a:endParaRPr>
          </a:p>
        </p:txBody>
      </p:sp>
      <p:pic>
        <p:nvPicPr>
          <p:cNvPr id="49154" name="Picture 2"/>
          <p:cNvPicPr>
            <a:picLocks noChangeAspect="1" noChangeArrowheads="1"/>
          </p:cNvPicPr>
          <p:nvPr/>
        </p:nvPicPr>
        <p:blipFill>
          <a:blip r:embed="rId3"/>
          <a:srcRect r="3482" b="1706"/>
          <a:stretch>
            <a:fillRect/>
          </a:stretch>
        </p:blipFill>
        <p:spPr bwMode="auto">
          <a:xfrm>
            <a:off x="3733800" y="1066800"/>
            <a:ext cx="5105400" cy="5486400"/>
          </a:xfrm>
          <a:prstGeom prst="rect">
            <a:avLst/>
          </a:prstGeom>
          <a:noFill/>
          <a:ln w="9525">
            <a:solidFill>
              <a:schemeClr val="tx1"/>
            </a:solidFill>
            <a:miter lim="800000"/>
            <a:headEnd/>
            <a:tailEnd/>
          </a:ln>
          <a:effectLst/>
        </p:spPr>
      </p:pic>
      <p:pic>
        <p:nvPicPr>
          <p:cNvPr id="7" name="Picture 4" descr="C:\Documents and Settings\Cheryl.JULIE\Desktop\cparrott\EBAP_Poster\IM000532.JPG"/>
          <p:cNvPicPr>
            <a:picLocks noGrp="1" noChangeAspect="1" noChangeArrowheads="1"/>
          </p:cNvPicPr>
          <p:nvPr>
            <p:ph idx="1"/>
          </p:nvPr>
        </p:nvPicPr>
        <p:blipFill>
          <a:blip r:embed="rId4" cstate="print"/>
          <a:srcRect l="33333" r="21094"/>
          <a:stretch>
            <a:fillRect/>
          </a:stretch>
        </p:blipFill>
        <p:spPr bwMode="auto">
          <a:xfrm>
            <a:off x="152400" y="1066800"/>
            <a:ext cx="3352799" cy="5517684"/>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Autofit/>
          </a:bodyPr>
          <a:lstStyle/>
          <a:p>
            <a:r>
              <a:rPr lang="en-US" sz="2400" dirty="0" smtClean="0"/>
              <a:t>At the start of Florida Forever in 2001, 25% of the state’s 34.7 million acres was managed for conservation. As of Spring 2008, 28% of the state’s lands are managed for conservation. </a:t>
            </a:r>
            <a:endParaRPr lang="en-US" sz="2400" dirty="0"/>
          </a:p>
        </p:txBody>
      </p:sp>
      <p:graphicFrame>
        <p:nvGraphicFramePr>
          <p:cNvPr id="6" name="Table 5"/>
          <p:cNvGraphicFramePr>
            <a:graphicFrameLocks noGrp="1"/>
          </p:cNvGraphicFramePr>
          <p:nvPr/>
        </p:nvGraphicFramePr>
        <p:xfrm>
          <a:off x="266701" y="2133600"/>
          <a:ext cx="8610599" cy="3929063"/>
        </p:xfrm>
        <a:graphic>
          <a:graphicData uri="http://schemas.openxmlformats.org/drawingml/2006/table">
            <a:tbl>
              <a:tblPr>
                <a:solidFill>
                  <a:srgbClr val="E9EEEE">
                    <a:alpha val="25098"/>
                  </a:srgbClr>
                </a:solidFill>
              </a:tblPr>
              <a:tblGrid>
                <a:gridCol w="4975835"/>
                <a:gridCol w="1817382"/>
                <a:gridCol w="1817382"/>
              </a:tblGrid>
              <a:tr h="527785">
                <a:tc rowSpan="2">
                  <a:txBody>
                    <a:bodyPr/>
                    <a:lstStyle/>
                    <a:p>
                      <a:pPr algn="ctr" fontAlgn="ctr"/>
                      <a:r>
                        <a:rPr lang="en-US" sz="1800" b="0" i="0" u="none" strike="noStrike" dirty="0">
                          <a:solidFill>
                            <a:srgbClr val="000000"/>
                          </a:solidFill>
                          <a:latin typeface="Papyrus"/>
                        </a:rPr>
                        <a:t>Managing Agency</a:t>
                      </a:r>
                    </a:p>
                  </a:txBody>
                  <a:tcPr marL="0" marR="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fontAlgn="ctr"/>
                      <a:r>
                        <a:rPr lang="en-US" sz="1800" b="0" i="0" u="none" strike="noStrike" dirty="0">
                          <a:solidFill>
                            <a:srgbClr val="000000"/>
                          </a:solidFill>
                          <a:latin typeface="Papyrus"/>
                        </a:rPr>
                        <a:t>Baseline 2001</a:t>
                      </a:r>
                    </a:p>
                  </a:txBody>
                  <a:tcPr marL="0" marR="0" marT="0" marB="0" anchor="ctr">
                    <a:lnL>
                      <a:noFill/>
                    </a:lnL>
                    <a:lnR>
                      <a:noFill/>
                    </a:lnR>
                    <a:lnT w="12700" cap="flat" cmpd="sng" algn="ctr">
                      <a:solidFill>
                        <a:schemeClr val="tx1"/>
                      </a:solidFill>
                      <a:prstDash val="solid"/>
                      <a:round/>
                      <a:headEnd type="none" w="med" len="med"/>
                      <a:tailEnd type="none" w="med" len="med"/>
                    </a:lnT>
                    <a:lnB>
                      <a:noFill/>
                    </a:lnB>
                    <a:solidFill>
                      <a:srgbClr val="0070C0"/>
                    </a:solidFill>
                  </a:tcPr>
                </a:tc>
                <a:tc>
                  <a:txBody>
                    <a:bodyPr/>
                    <a:lstStyle/>
                    <a:p>
                      <a:pPr algn="ctr" fontAlgn="ctr"/>
                      <a:r>
                        <a:rPr lang="en-US" sz="1800" b="0" i="0" u="none" strike="noStrike">
                          <a:solidFill>
                            <a:srgbClr val="000000"/>
                          </a:solidFill>
                          <a:latin typeface="Papyrus"/>
                        </a:rPr>
                        <a:t>Spring 2008</a:t>
                      </a:r>
                    </a:p>
                  </a:txBody>
                  <a:tcPr marL="0" marR="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0070C0"/>
                    </a:solidFill>
                  </a:tcPr>
                </a:tc>
              </a:tr>
              <a:tr h="527785">
                <a:tc vMerge="1">
                  <a:txBody>
                    <a:bodyPr/>
                    <a:lstStyle/>
                    <a:p>
                      <a:endParaRPr lang="en-US"/>
                    </a:p>
                  </a:txBody>
                  <a:tcPr/>
                </a:tc>
                <a:tc gridSpan="2">
                  <a:txBody>
                    <a:bodyPr/>
                    <a:lstStyle/>
                    <a:p>
                      <a:pPr algn="ctr" fontAlgn="ctr"/>
                      <a:r>
                        <a:rPr lang="en-US" sz="1800" b="0" i="0" u="none" strike="noStrike">
                          <a:solidFill>
                            <a:srgbClr val="000000"/>
                          </a:solidFill>
                          <a:latin typeface="Papyrus"/>
                        </a:rPr>
                        <a:t>acres</a:t>
                      </a:r>
                    </a:p>
                  </a:txBody>
                  <a:tcPr marL="0" marR="0" marT="0"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rgbClr val="0070C0"/>
                    </a:solidFill>
                  </a:tcPr>
                </a:tc>
                <a:tc hMerge="1">
                  <a:txBody>
                    <a:bodyPr/>
                    <a:lstStyle/>
                    <a:p>
                      <a:endParaRPr lang="en-US"/>
                    </a:p>
                  </a:txBody>
                  <a:tcPr/>
                </a:tc>
              </a:tr>
              <a:tr h="410499">
                <a:tc>
                  <a:txBody>
                    <a:bodyPr/>
                    <a:lstStyle/>
                    <a:p>
                      <a:pPr algn="ctr" fontAlgn="ctr"/>
                      <a:r>
                        <a:rPr lang="en-US" sz="1800" b="0" i="0" u="none" strike="noStrike" dirty="0">
                          <a:solidFill>
                            <a:srgbClr val="000000"/>
                          </a:solidFill>
                          <a:latin typeface="Calibri"/>
                        </a:rPr>
                        <a:t>Federal (USFS, NPS, USFWS, etc.</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800" b="0" i="0" u="none" strike="noStrike">
                          <a:solidFill>
                            <a:srgbClr val="000000"/>
                          </a:solidFill>
                          <a:latin typeface="Calibri"/>
                        </a:rPr>
                        <a:t>4,031,958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800" b="0" i="0" u="none" strike="noStrike">
                          <a:solidFill>
                            <a:srgbClr val="000000"/>
                          </a:solidFill>
                          <a:latin typeface="Calibri"/>
                        </a:rPr>
                        <a:t>4,026,748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410499">
                <a:tc>
                  <a:txBody>
                    <a:bodyPr/>
                    <a:lstStyle/>
                    <a:p>
                      <a:pPr algn="ctr" fontAlgn="ctr"/>
                      <a:r>
                        <a:rPr lang="en-US" sz="1800" b="0" i="0" u="none" strike="noStrike" dirty="0">
                          <a:solidFill>
                            <a:srgbClr val="000000"/>
                          </a:solidFill>
                          <a:latin typeface="Calibri"/>
                        </a:rPr>
                        <a:t>State - DEP, DOF, FWC (BOT)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800" b="0" i="0" u="none" strike="noStrike">
                          <a:solidFill>
                            <a:srgbClr val="000000"/>
                          </a:solidFill>
                          <a:latin typeface="Calibri"/>
                        </a:rPr>
                        <a:t>2,849,380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800" b="0" i="0" u="none" strike="noStrike">
                          <a:solidFill>
                            <a:srgbClr val="000000"/>
                          </a:solidFill>
                          <a:latin typeface="Calibri"/>
                        </a:rPr>
                        <a:t>3,386,963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410499">
                <a:tc>
                  <a:txBody>
                    <a:bodyPr/>
                    <a:lstStyle/>
                    <a:p>
                      <a:pPr algn="ctr" fontAlgn="ctr"/>
                      <a:r>
                        <a:rPr lang="en-US" sz="1800" b="0" i="0" u="none" strike="noStrike" dirty="0">
                          <a:solidFill>
                            <a:srgbClr val="000000"/>
                          </a:solidFill>
                          <a:latin typeface="Calibri"/>
                        </a:rPr>
                        <a:t>State - Water Management Districts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800" b="0" i="0" u="none" strike="noStrike">
                          <a:solidFill>
                            <a:srgbClr val="000000"/>
                          </a:solidFill>
                          <a:latin typeface="Calibri"/>
                        </a:rPr>
                        <a:t>1,318,087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800" b="0" i="0" u="none" strike="noStrike">
                          <a:solidFill>
                            <a:srgbClr val="000000"/>
                          </a:solidFill>
                          <a:latin typeface="Calibri"/>
                        </a:rPr>
                        <a:t>1,777,634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410499">
                <a:tc>
                  <a:txBody>
                    <a:bodyPr/>
                    <a:lstStyle/>
                    <a:p>
                      <a:pPr algn="ctr" fontAlgn="ctr"/>
                      <a:r>
                        <a:rPr lang="en-US" sz="1800" b="0" i="0" u="none" strike="noStrike" dirty="0">
                          <a:solidFill>
                            <a:srgbClr val="000000"/>
                          </a:solidFill>
                          <a:latin typeface="Calibri"/>
                        </a:rPr>
                        <a:t>State - (university reserves, Dept. Of Mil. Affairs, etc.)</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800" b="0" i="0" u="none" strike="noStrike">
                          <a:solidFill>
                            <a:srgbClr val="000000"/>
                          </a:solidFill>
                          <a:latin typeface="Calibri"/>
                        </a:rPr>
                        <a:t>84,040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800" b="0" i="0" u="none" strike="noStrike">
                          <a:solidFill>
                            <a:srgbClr val="000000"/>
                          </a:solidFill>
                          <a:latin typeface="Calibri"/>
                        </a:rPr>
                        <a:t>105,157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410499">
                <a:tc>
                  <a:txBody>
                    <a:bodyPr/>
                    <a:lstStyle/>
                    <a:p>
                      <a:pPr algn="ctr" fontAlgn="ctr"/>
                      <a:r>
                        <a:rPr lang="en-US" sz="1800" b="0" i="0" u="none" strike="noStrike" dirty="0">
                          <a:solidFill>
                            <a:srgbClr val="000000"/>
                          </a:solidFill>
                          <a:latin typeface="Calibri"/>
                        </a:rPr>
                        <a:t>Local (cities &amp; counties)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000000"/>
                          </a:solidFill>
                          <a:latin typeface="Calibri"/>
                        </a:rPr>
                        <a:t>286,804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800" b="0" i="0" u="none" strike="noStrike">
                          <a:solidFill>
                            <a:srgbClr val="000000"/>
                          </a:solidFill>
                          <a:latin typeface="Calibri"/>
                        </a:rPr>
                        <a:t>408,197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410499">
                <a:tc>
                  <a:txBody>
                    <a:bodyPr/>
                    <a:lstStyle/>
                    <a:p>
                      <a:pPr algn="ctr" fontAlgn="ctr"/>
                      <a:r>
                        <a:rPr lang="en-US" sz="1800" b="0" i="0" u="none" strike="noStrike">
                          <a:solidFill>
                            <a:srgbClr val="000000"/>
                          </a:solidFill>
                          <a:latin typeface="Calibri"/>
                        </a:rPr>
                        <a:t>Private (TNC, Audubon, etc.)</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000000"/>
                          </a:solidFill>
                          <a:latin typeface="Calibri"/>
                        </a:rPr>
                        <a:t>142,713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000000"/>
                          </a:solidFill>
                          <a:latin typeface="Calibri"/>
                        </a:rPr>
                        <a:t>175,661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410499">
                <a:tc>
                  <a:txBody>
                    <a:bodyPr/>
                    <a:lstStyle/>
                    <a:p>
                      <a:pPr algn="ctr" fontAlgn="ctr"/>
                      <a:r>
                        <a:rPr lang="en-US" sz="1800" b="0" i="0" u="none" strike="noStrike">
                          <a:solidFill>
                            <a:srgbClr val="000000"/>
                          </a:solidFill>
                          <a:latin typeface="Calibri"/>
                        </a:rPr>
                        <a:t>Total</a:t>
                      </a:r>
                    </a:p>
                  </a:txBody>
                  <a:tcPr marL="0" marR="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fontAlgn="ctr"/>
                      <a:r>
                        <a:rPr lang="en-US" sz="1800" b="0" i="0" u="none" strike="noStrike">
                          <a:solidFill>
                            <a:srgbClr val="000000"/>
                          </a:solidFill>
                          <a:latin typeface="Calibri"/>
                        </a:rPr>
                        <a:t>8,712,982</a:t>
                      </a: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fontAlgn="ctr"/>
                      <a:r>
                        <a:rPr lang="en-US" sz="1800" b="0" i="0" u="none" strike="noStrike" dirty="0">
                          <a:solidFill>
                            <a:srgbClr val="000000"/>
                          </a:solidFill>
                          <a:latin typeface="Calibri"/>
                        </a:rPr>
                        <a:t>9,880,360</a:t>
                      </a:r>
                    </a:p>
                  </a:txBody>
                  <a:tcPr marL="0" marR="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r>
            </a:tbl>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descr="FF_Accomplishments_Power_Point_1"/>
          <p:cNvPicPr>
            <a:picLocks noGrp="1" noChangeAspect="1" noChangeArrowheads="1"/>
          </p:cNvPicPr>
          <p:nvPr>
            <p:ph idx="1"/>
          </p:nvPr>
        </p:nvPicPr>
        <p:blipFill>
          <a:blip r:embed="rId2" cstate="print"/>
          <a:srcRect/>
          <a:stretch>
            <a:fillRect/>
          </a:stretch>
        </p:blipFill>
        <p:spPr bwMode="auto">
          <a:xfrm>
            <a:off x="407624" y="228600"/>
            <a:ext cx="8328752" cy="6400800"/>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6" descr="FF_Accomplishments_Power_Point_2"/>
          <p:cNvPicPr>
            <a:picLocks noGrp="1" noChangeAspect="1" noChangeArrowheads="1"/>
          </p:cNvPicPr>
          <p:nvPr>
            <p:ph idx="1"/>
          </p:nvPr>
        </p:nvPicPr>
        <p:blipFill>
          <a:blip r:embed="rId2" cstate="print"/>
          <a:srcRect/>
          <a:stretch>
            <a:fillRect/>
          </a:stretch>
        </p:blipFill>
        <p:spPr bwMode="auto">
          <a:xfrm>
            <a:off x="407624" y="228600"/>
            <a:ext cx="8328752" cy="6400800"/>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5" descr="FF_Accomplishments_Power_Point_3"/>
          <p:cNvPicPr>
            <a:picLocks noGrp="1" noChangeAspect="1" noChangeArrowheads="1"/>
          </p:cNvPicPr>
          <p:nvPr>
            <p:ph idx="1"/>
          </p:nvPr>
        </p:nvPicPr>
        <p:blipFill>
          <a:blip r:embed="rId2" cstate="print"/>
          <a:srcRect/>
          <a:stretch>
            <a:fillRect/>
          </a:stretch>
        </p:blipFill>
        <p:spPr bwMode="auto">
          <a:xfrm>
            <a:off x="407624" y="228600"/>
            <a:ext cx="8328752" cy="6400800"/>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F_Accomplishments_Power_Point_4"/>
          <p:cNvPicPr>
            <a:picLocks noChangeAspect="1" noChangeArrowheads="1"/>
          </p:cNvPicPr>
          <p:nvPr/>
        </p:nvPicPr>
        <p:blipFill>
          <a:blip r:embed="rId2" cstate="print"/>
          <a:srcRect/>
          <a:stretch>
            <a:fillRect/>
          </a:stretch>
        </p:blipFill>
        <p:spPr bwMode="auto">
          <a:xfrm>
            <a:off x="300845" y="228600"/>
            <a:ext cx="8542310" cy="6400800"/>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6" descr="FF_Accomplishments_Power_Point_5"/>
          <p:cNvPicPr>
            <a:picLocks noChangeAspect="1" noChangeArrowheads="1"/>
          </p:cNvPicPr>
          <p:nvPr/>
        </p:nvPicPr>
        <p:blipFill>
          <a:blip r:embed="rId2" cstate="print"/>
          <a:srcRect/>
          <a:stretch>
            <a:fillRect/>
          </a:stretch>
        </p:blipFill>
        <p:spPr bwMode="auto">
          <a:xfrm>
            <a:off x="300846" y="228600"/>
            <a:ext cx="8542309" cy="6400800"/>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am-eb--j5jmv21\all_photos\My Pictures\2003-05-16 BNR along Estero River\IM003821.JPG"/>
          <p:cNvPicPr>
            <a:picLocks noGrp="1" noChangeAspect="1" noChangeArrowheads="1"/>
          </p:cNvPicPr>
          <p:nvPr>
            <p:ph idx="1"/>
          </p:nvPr>
        </p:nvPicPr>
        <p:blipFill>
          <a:blip r:embed="rId2"/>
          <a:srcRect/>
          <a:stretch>
            <a:fillRect/>
          </a:stretch>
        </p:blipFill>
        <p:spPr bwMode="auto">
          <a:xfrm>
            <a:off x="116946" y="87709"/>
            <a:ext cx="8910109" cy="6682582"/>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am-eb--j5jmv21\all_photos\My Pictures\2002-08-06 Cell phone, ERS dome pics and misc ERS stuff\crestless plume orchid (Pteroglossaspis ecristata)2.jpg"/>
          <p:cNvPicPr>
            <a:picLocks noGrp="1" noChangeAspect="1" noChangeArrowheads="1"/>
          </p:cNvPicPr>
          <p:nvPr>
            <p:ph idx="1"/>
          </p:nvPr>
        </p:nvPicPr>
        <p:blipFill>
          <a:blip r:embed="rId2"/>
          <a:srcRect l="8617" r="19002"/>
          <a:stretch>
            <a:fillRect/>
          </a:stretch>
        </p:blipFill>
        <p:spPr bwMode="auto">
          <a:xfrm>
            <a:off x="0" y="1"/>
            <a:ext cx="3200400" cy="6858000"/>
          </a:xfrm>
          <a:prstGeom prst="rect">
            <a:avLst/>
          </a:prstGeom>
          <a:noFill/>
        </p:spPr>
      </p:pic>
      <p:sp>
        <p:nvSpPr>
          <p:cNvPr id="21" name="Title 20"/>
          <p:cNvSpPr>
            <a:spLocks noGrp="1"/>
          </p:cNvSpPr>
          <p:nvPr>
            <p:ph type="title"/>
          </p:nvPr>
        </p:nvSpPr>
        <p:spPr>
          <a:xfrm>
            <a:off x="3352800" y="381000"/>
            <a:ext cx="5638800" cy="1446550"/>
          </a:xfrm>
          <a:prstGeom prst="rect">
            <a:avLst/>
          </a:prstGeom>
        </p:spPr>
        <p:txBody>
          <a:bodyPr wrap="square">
            <a:spAutoFit/>
          </a:bodyPr>
          <a:lstStyle/>
          <a:p>
            <a:r>
              <a:rPr lang="en-US" sz="4400" b="1" dirty="0" smtClean="0">
                <a:latin typeface="Papyrus" pitchFamily="66" charset="0"/>
              </a:rPr>
              <a:t>History of Florida's </a:t>
            </a:r>
          </a:p>
          <a:p>
            <a:r>
              <a:rPr lang="en-US" sz="4400" b="1" dirty="0" smtClean="0">
                <a:latin typeface="Papyrus" pitchFamily="66" charset="0"/>
              </a:rPr>
              <a:t>Conservation Efforts</a:t>
            </a:r>
            <a:endParaRPr lang="en-US" sz="4400" dirty="0">
              <a:latin typeface="Papyrus" pitchFamily="66" charset="0"/>
            </a:endParaRPr>
          </a:p>
        </p:txBody>
      </p:sp>
      <p:sp>
        <p:nvSpPr>
          <p:cNvPr id="22" name="Rectangle 21"/>
          <p:cNvSpPr/>
          <p:nvPr/>
        </p:nvSpPr>
        <p:spPr>
          <a:xfrm>
            <a:off x="3352800" y="2363212"/>
            <a:ext cx="5638800" cy="3046988"/>
          </a:xfrm>
          <a:prstGeom prst="rect">
            <a:avLst/>
          </a:prstGeom>
        </p:spPr>
        <p:txBody>
          <a:bodyPr wrap="square">
            <a:spAutoFit/>
          </a:bodyPr>
          <a:lstStyle/>
          <a:p>
            <a:r>
              <a:rPr lang="en-US" sz="2400" dirty="0" smtClean="0"/>
              <a:t>Florida has a long tradition of conservation. It is the site of the nation’s first wildlife refuge, Pelican Island, and the first eastern national forest, Ocala National Forest. Over the years the state has implemented several substantial land acquisition programs to save native landscape from development.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2438400"/>
            <a:ext cx="8229600" cy="4038600"/>
          </a:xfrm>
        </p:spPr>
        <p:txBody>
          <a:bodyPr>
            <a:normAutofit fontScale="77500" lnSpcReduction="20000"/>
          </a:bodyPr>
          <a:lstStyle/>
          <a:p>
            <a:r>
              <a:rPr lang="en-US" dirty="0" smtClean="0"/>
              <a:t>1964: Established a $20 million bond program to acquire outdoor recreational lands. </a:t>
            </a:r>
          </a:p>
          <a:p>
            <a:r>
              <a:rPr lang="en-US" dirty="0" smtClean="0"/>
              <a:t>1972: Allocated an additional $40 million for an outdoor recreation bond and established a $200 million. Environmentally Endangered Lands (EEL) program. </a:t>
            </a:r>
          </a:p>
          <a:p>
            <a:r>
              <a:rPr lang="en-US" dirty="0" smtClean="0"/>
              <a:t>1979: Established the Conservation and Recreation Lands (CARL) Program. </a:t>
            </a:r>
          </a:p>
          <a:p>
            <a:r>
              <a:rPr lang="en-US" dirty="0" smtClean="0"/>
              <a:t>1981: Developed Save Our Coast (SOC) and Save Our Rivers (SOR) programs. </a:t>
            </a:r>
          </a:p>
          <a:p>
            <a:r>
              <a:rPr lang="en-US" dirty="0" smtClean="0"/>
              <a:t>1990: Established the Florida </a:t>
            </a:r>
            <a:r>
              <a:rPr lang="en-US" i="1" dirty="0" smtClean="0"/>
              <a:t>Preservation 2000 </a:t>
            </a:r>
            <a:r>
              <a:rPr lang="en-US" dirty="0" smtClean="0"/>
              <a:t>program. </a:t>
            </a:r>
          </a:p>
          <a:p>
            <a:r>
              <a:rPr lang="en-US" dirty="0" smtClean="0"/>
              <a:t>2000: Started the </a:t>
            </a:r>
            <a:r>
              <a:rPr lang="en-US" i="1" dirty="0" smtClean="0"/>
              <a:t>Florida Forever</a:t>
            </a:r>
            <a:r>
              <a:rPr lang="en-US" dirty="0" smtClean="0"/>
              <a:t> program. </a:t>
            </a:r>
          </a:p>
          <a:p>
            <a:endParaRPr lang="en-US" dirty="0"/>
          </a:p>
        </p:txBody>
      </p:sp>
      <p:pic>
        <p:nvPicPr>
          <p:cNvPr id="17410" name="Picture 2" descr="C:\Documents and Settings\Cheryl.JULIE\Desktop\cparrott\EBAP_Poster\IM002868.JPG"/>
          <p:cNvPicPr>
            <a:picLocks noChangeAspect="1" noChangeArrowheads="1"/>
          </p:cNvPicPr>
          <p:nvPr/>
        </p:nvPicPr>
        <p:blipFill>
          <a:blip r:embed="rId2"/>
          <a:srcRect t="27778" b="40000"/>
          <a:stretch>
            <a:fillRect/>
          </a:stretch>
        </p:blipFill>
        <p:spPr bwMode="auto">
          <a:xfrm>
            <a:off x="0" y="0"/>
            <a:ext cx="9144000" cy="2209800"/>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am-eb--j5jmv21\all_photos\My Pictures\2002-07-04 (Winkler plant and oak toad pics)\saltmarsh mallow.jpg"/>
          <p:cNvPicPr>
            <a:picLocks noChangeAspect="1" noChangeArrowheads="1"/>
          </p:cNvPicPr>
          <p:nvPr/>
        </p:nvPicPr>
        <p:blipFill>
          <a:blip r:embed="rId2"/>
          <a:srcRect t="32223" b="25555"/>
          <a:stretch>
            <a:fillRect/>
          </a:stretch>
        </p:blipFill>
        <p:spPr bwMode="auto">
          <a:xfrm>
            <a:off x="0" y="3962400"/>
            <a:ext cx="9144000" cy="2895600"/>
          </a:xfrm>
          <a:prstGeom prst="rect">
            <a:avLst/>
          </a:prstGeom>
          <a:noFill/>
        </p:spPr>
      </p:pic>
      <p:sp>
        <p:nvSpPr>
          <p:cNvPr id="9" name="Content Placeholder 8"/>
          <p:cNvSpPr>
            <a:spLocks noGrp="1"/>
          </p:cNvSpPr>
          <p:nvPr>
            <p:ph idx="1"/>
          </p:nvPr>
        </p:nvSpPr>
        <p:spPr>
          <a:xfrm>
            <a:off x="457200" y="304800"/>
            <a:ext cx="8229600" cy="4525963"/>
          </a:xfrm>
        </p:spPr>
        <p:txBody>
          <a:bodyPr>
            <a:normAutofit/>
          </a:bodyPr>
          <a:lstStyle/>
          <a:p>
            <a:pPr marL="0" indent="0">
              <a:buNone/>
            </a:pPr>
            <a:r>
              <a:rPr lang="en-US" sz="2400" i="1" dirty="0" smtClean="0"/>
              <a:t>Florida Forever</a:t>
            </a:r>
            <a:r>
              <a:rPr lang="en-US" sz="2400" dirty="0" smtClean="0"/>
              <a:t> replaced Preservation 2000 (P2000), the largest public land acquisition program of its kind in the United States. With a total of 3.8 million acres of conservation land in Florida, 2.4 million acres were purchased under the </a:t>
            </a:r>
            <a:r>
              <a:rPr lang="en-US" sz="2400" i="1" dirty="0" smtClean="0"/>
              <a:t>Florida Forever</a:t>
            </a:r>
            <a:r>
              <a:rPr lang="en-US" sz="2400" dirty="0" smtClean="0"/>
              <a:t> and P2000 programs. </a:t>
            </a:r>
          </a:p>
          <a:p>
            <a:pPr marL="0" indent="0">
              <a:buNone/>
            </a:pPr>
            <a:endParaRPr lang="en-US" sz="2400" dirty="0"/>
          </a:p>
          <a:p>
            <a:pPr marL="0" lvl="0" indent="0">
              <a:buNone/>
            </a:pPr>
            <a:r>
              <a:rPr lang="en-US" sz="2400" dirty="0"/>
              <a:t>Between its inception in July 2001 and June 2008, the </a:t>
            </a:r>
            <a:r>
              <a:rPr lang="en-US" sz="2400" i="1" dirty="0"/>
              <a:t>Florida Forever</a:t>
            </a:r>
            <a:r>
              <a:rPr lang="en-US" sz="2400" dirty="0"/>
              <a:t> program has acquired more than 621,200 acres of land with $2.39 billion.</a:t>
            </a:r>
          </a:p>
          <a:p>
            <a:pPr marL="0" indent="0">
              <a:buNone/>
            </a:pPr>
            <a:endParaRPr lang="en-US" sz="24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28600" y="304800"/>
            <a:ext cx="8686800" cy="4525963"/>
          </a:xfrm>
        </p:spPr>
        <p:txBody>
          <a:bodyPr>
            <a:normAutofit/>
          </a:bodyPr>
          <a:lstStyle/>
          <a:p>
            <a:pPr marL="0" indent="0" algn="ctr">
              <a:buNone/>
            </a:pPr>
            <a:r>
              <a:rPr lang="en-US" sz="2400" dirty="0" smtClean="0"/>
              <a:t>DEP’s Division of State Lands provides oversight for more than 11 million acres of state lands, including lakes, rivers and islands. Of these, 3.8 million acres are conservation lands that are protected for citizens, visitors and future generations. These lands cleanse and restore the waters we drink and the air we breathe, and provide a home to tens of thousands of rare and endangered animals.</a:t>
            </a:r>
            <a:endParaRPr lang="en-US" sz="2400" dirty="0"/>
          </a:p>
        </p:txBody>
      </p:sp>
      <p:pic>
        <p:nvPicPr>
          <p:cNvPr id="7" name="Picture 2" descr="\\Cam-eb--j5jmv21\all_photos\My Pictures\2002-09-24 G tort signs installation\IM001615.JPG"/>
          <p:cNvPicPr>
            <a:picLocks noChangeAspect="1" noChangeArrowheads="1"/>
          </p:cNvPicPr>
          <p:nvPr/>
        </p:nvPicPr>
        <p:blipFill>
          <a:blip r:embed="rId3" cstate="print"/>
          <a:srcRect b="38449"/>
          <a:stretch>
            <a:fillRect/>
          </a:stretch>
        </p:blipFill>
        <p:spPr bwMode="auto">
          <a:xfrm>
            <a:off x="0" y="2636837"/>
            <a:ext cx="9144000" cy="4221163"/>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Cam-eb--j5jmv21\all_photos\My Pictures\2002-07-30 ERS cut fence and firelines\2002-07-31 ERS plants, fire lines and g tort\g tort.jpg"/>
          <p:cNvPicPr>
            <a:picLocks noGrp="1" noChangeAspect="1" noChangeArrowheads="1"/>
          </p:cNvPicPr>
          <p:nvPr>
            <p:ph idx="1"/>
          </p:nvPr>
        </p:nvPicPr>
        <p:blipFill>
          <a:blip r:embed="rId2"/>
          <a:srcRect t="27778" b="13333"/>
          <a:stretch>
            <a:fillRect/>
          </a:stretch>
        </p:blipFill>
        <p:spPr bwMode="auto">
          <a:xfrm>
            <a:off x="0" y="2819400"/>
            <a:ext cx="9144000" cy="4038600"/>
          </a:xfrm>
          <a:prstGeom prst="rect">
            <a:avLst/>
          </a:prstGeom>
          <a:noFill/>
        </p:spPr>
      </p:pic>
      <p:sp>
        <p:nvSpPr>
          <p:cNvPr id="8" name="Content Placeholder 5"/>
          <p:cNvSpPr txBox="1">
            <a:spLocks/>
          </p:cNvSpPr>
          <p:nvPr/>
        </p:nvSpPr>
        <p:spPr>
          <a:xfrm>
            <a:off x="381000" y="1066800"/>
            <a:ext cx="8229600" cy="2514600"/>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0" i="1" u="none" strike="noStrike" kern="1200" cap="none" spc="0" normalizeH="0" baseline="0" noProof="0" dirty="0" smtClean="0">
                <a:ln>
                  <a:noFill/>
                </a:ln>
                <a:solidFill>
                  <a:schemeClr val="tx1"/>
                </a:solidFill>
                <a:effectLst/>
                <a:uLnTx/>
                <a:uFillTx/>
                <a:latin typeface="+mn-lt"/>
                <a:ea typeface="+mn-ea"/>
                <a:cs typeface="+mn-cs"/>
              </a:rPr>
              <a:t>Florida Forever</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has conserved habitats for 175 protected species (96 state-listed as endangered, 37 state-listed as threatened and 16 species of special concern). </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
            </a:r>
            <a:br>
              <a:rPr kumimoji="0" lang="en-US" sz="2400" b="0" i="0" u="none" strike="noStrike" kern="1200" cap="none" spc="0" normalizeH="0" baseline="0" noProof="0" dirty="0" smtClean="0">
                <a:ln>
                  <a:noFill/>
                </a:ln>
                <a:solidFill>
                  <a:schemeClr val="tx1"/>
                </a:solidFill>
                <a:effectLst/>
                <a:uLnTx/>
                <a:uFillTx/>
                <a:latin typeface="+mn-lt"/>
                <a:ea typeface="+mn-ea"/>
                <a:cs typeface="+mn-cs"/>
              </a:rPr>
            </a:b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Papyrus" pitchFamily="66" charset="0"/>
              </a:rPr>
              <a:t>Land Acquisition</a:t>
            </a:r>
            <a:br>
              <a:rPr lang="en-US" dirty="0" smtClean="0">
                <a:latin typeface="Papyrus" pitchFamily="66" charset="0"/>
              </a:rPr>
            </a:br>
            <a:r>
              <a:rPr lang="en-US" sz="2400" dirty="0" smtClean="0">
                <a:latin typeface="Papyrus" pitchFamily="66" charset="0"/>
              </a:rPr>
              <a:t>as of August 31, 2008</a:t>
            </a:r>
            <a:endParaRPr lang="en-US" dirty="0">
              <a:latin typeface="Papyrus" pitchFamily="66" charset="0"/>
            </a:endParaRPr>
          </a:p>
        </p:txBody>
      </p:sp>
      <p:graphicFrame>
        <p:nvGraphicFramePr>
          <p:cNvPr id="5" name="Table 4"/>
          <p:cNvGraphicFramePr>
            <a:graphicFrameLocks noGrp="1"/>
          </p:cNvGraphicFramePr>
          <p:nvPr/>
        </p:nvGraphicFramePr>
        <p:xfrm>
          <a:off x="266700" y="1538216"/>
          <a:ext cx="8610600" cy="4938784"/>
        </p:xfrm>
        <a:graphic>
          <a:graphicData uri="http://schemas.openxmlformats.org/drawingml/2006/table">
            <a:tbl>
              <a:tblPr/>
              <a:tblGrid>
                <a:gridCol w="1722120"/>
                <a:gridCol w="1722120"/>
                <a:gridCol w="1722120"/>
                <a:gridCol w="1722120"/>
                <a:gridCol w="1722120"/>
              </a:tblGrid>
              <a:tr h="333270">
                <a:tc>
                  <a:txBody>
                    <a:bodyPr/>
                    <a:lstStyle/>
                    <a:p>
                      <a:pPr algn="ctr"/>
                      <a:r>
                        <a:rPr lang="en-US" sz="1800" dirty="0"/>
                        <a:t> </a:t>
                      </a:r>
                    </a:p>
                  </a:txBody>
                  <a:tcPr marL="12148" marR="12148" marT="12148" marB="12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gridSpan="2">
                  <a:txBody>
                    <a:bodyPr/>
                    <a:lstStyle/>
                    <a:p>
                      <a:pPr algn="ctr"/>
                      <a:r>
                        <a:rPr lang="en-US" sz="1800" dirty="0"/>
                        <a:t>P2000</a:t>
                      </a:r>
                    </a:p>
                  </a:txBody>
                  <a:tcPr marL="12148" marR="12148" marT="12148" marB="12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hMerge="1">
                  <a:txBody>
                    <a:bodyPr/>
                    <a:lstStyle/>
                    <a:p>
                      <a:endParaRPr lang="en-US"/>
                    </a:p>
                  </a:txBody>
                  <a:tcPr/>
                </a:tc>
                <a:tc gridSpan="2">
                  <a:txBody>
                    <a:bodyPr/>
                    <a:lstStyle/>
                    <a:p>
                      <a:pPr algn="ctr"/>
                      <a:r>
                        <a:rPr lang="en-US" sz="1800" dirty="0"/>
                        <a:t>Florida Forever</a:t>
                      </a:r>
                    </a:p>
                  </a:txBody>
                  <a:tcPr marL="12148" marR="12148" marT="12148" marB="12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hMerge="1">
                  <a:txBody>
                    <a:bodyPr/>
                    <a:lstStyle/>
                    <a:p>
                      <a:endParaRPr lang="en-US"/>
                    </a:p>
                  </a:txBody>
                  <a:tcPr/>
                </a:tc>
              </a:tr>
              <a:tr h="353309">
                <a:tc>
                  <a:txBody>
                    <a:bodyPr/>
                    <a:lstStyle/>
                    <a:p>
                      <a:pPr algn="ctr"/>
                      <a:r>
                        <a:rPr lang="en-US" sz="1800" dirty="0"/>
                        <a:t>Fiscal Year</a:t>
                      </a:r>
                    </a:p>
                  </a:txBody>
                  <a:tcPr marL="12148" marR="12148" marT="12148" marB="12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US" sz="1800" dirty="0"/>
                        <a:t>Acres</a:t>
                      </a:r>
                    </a:p>
                  </a:txBody>
                  <a:tcPr marL="12148" marR="12148" marT="12148" marB="12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US" sz="1800" dirty="0"/>
                        <a:t>Expenditures</a:t>
                      </a:r>
                    </a:p>
                  </a:txBody>
                  <a:tcPr marL="12148" marR="12148" marT="12148" marB="12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US" sz="1800" dirty="0"/>
                        <a:t>Acres</a:t>
                      </a:r>
                    </a:p>
                  </a:txBody>
                  <a:tcPr marL="12148" marR="12148" marT="12148" marB="12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US" sz="1800" dirty="0"/>
                        <a:t>Expenditures</a:t>
                      </a:r>
                    </a:p>
                  </a:txBody>
                  <a:tcPr marL="12148" marR="12148" marT="12148" marB="12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r>
              <a:tr h="621347">
                <a:tc>
                  <a:txBody>
                    <a:bodyPr/>
                    <a:lstStyle/>
                    <a:p>
                      <a:pPr algn="ctr"/>
                      <a:r>
                        <a:rPr lang="en-US" sz="1800"/>
                        <a:t>Through June 30, 1999</a:t>
                      </a:r>
                    </a:p>
                  </a:txBody>
                  <a:tcPr marL="4049" marR="4049" marT="4049" marB="40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1,128,221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$1,931,196,210</a:t>
                      </a:r>
                    </a:p>
                  </a:txBody>
                  <a:tcPr marL="4049" marR="4049" marT="4049" marB="40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t>- </a:t>
                      </a:r>
                    </a:p>
                  </a:txBody>
                  <a:tcPr marL="4049" marR="4049" marT="4049" marB="40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31088">
                <a:tc>
                  <a:txBody>
                    <a:bodyPr/>
                    <a:lstStyle/>
                    <a:p>
                      <a:pPr algn="ctr"/>
                      <a:r>
                        <a:rPr lang="en-US" sz="1800"/>
                        <a:t>1999 - 2000</a:t>
                      </a:r>
                    </a:p>
                  </a:txBody>
                  <a:tcPr marL="4049" marR="4049" marT="4049" marB="40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178,051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$367,102,902 </a:t>
                      </a:r>
                    </a:p>
                  </a:txBody>
                  <a:tcPr marL="4049" marR="4049" marT="4049" marB="40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 </a:t>
                      </a:r>
                    </a:p>
                  </a:txBody>
                  <a:tcPr marL="4049" marR="4049" marT="4049" marB="40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31088">
                <a:tc>
                  <a:txBody>
                    <a:bodyPr/>
                    <a:lstStyle/>
                    <a:p>
                      <a:pPr algn="ctr"/>
                      <a:r>
                        <a:rPr lang="en-US" sz="1800"/>
                        <a:t>2000 - 2001</a:t>
                      </a:r>
                    </a:p>
                  </a:txBody>
                  <a:tcPr marL="4049" marR="4049" marT="4049" marB="40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212,233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$406,438,299</a:t>
                      </a:r>
                    </a:p>
                  </a:txBody>
                  <a:tcPr marL="4049" marR="4049" marT="4049" marB="40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 </a:t>
                      </a:r>
                    </a:p>
                  </a:txBody>
                  <a:tcPr marL="4049" marR="4049" marT="4049" marB="40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31088">
                <a:tc>
                  <a:txBody>
                    <a:bodyPr/>
                    <a:lstStyle/>
                    <a:p>
                      <a:pPr algn="ctr"/>
                      <a:r>
                        <a:rPr lang="en-US" sz="1800"/>
                        <a:t>2001 - 2002</a:t>
                      </a:r>
                    </a:p>
                  </a:txBody>
                  <a:tcPr marL="4049" marR="4049" marT="4049" marB="40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172,075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$215,063,001</a:t>
                      </a:r>
                    </a:p>
                  </a:txBody>
                  <a:tcPr marL="4049" marR="4049" marT="4049" marB="40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95,202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$150,111,950</a:t>
                      </a:r>
                    </a:p>
                  </a:txBody>
                  <a:tcPr marL="4049" marR="4049" marT="4049" marB="40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31088">
                <a:tc>
                  <a:txBody>
                    <a:bodyPr/>
                    <a:lstStyle/>
                    <a:p>
                      <a:pPr algn="ctr"/>
                      <a:r>
                        <a:rPr lang="en-US" sz="1800"/>
                        <a:t>2002 - 2003</a:t>
                      </a:r>
                    </a:p>
                  </a:txBody>
                  <a:tcPr marL="4049" marR="4049" marT="4049" marB="40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56,211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$55,043,776</a:t>
                      </a:r>
                    </a:p>
                  </a:txBody>
                  <a:tcPr marL="4049" marR="4049" marT="4049" marB="40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128,251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$340,309,078</a:t>
                      </a:r>
                    </a:p>
                  </a:txBody>
                  <a:tcPr marL="4049" marR="4049" marT="4049" marB="40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31088">
                <a:tc>
                  <a:txBody>
                    <a:bodyPr/>
                    <a:lstStyle/>
                    <a:p>
                      <a:pPr algn="ctr"/>
                      <a:r>
                        <a:rPr lang="en-US" sz="1800"/>
                        <a:t>2003 - 2004</a:t>
                      </a:r>
                    </a:p>
                  </a:txBody>
                  <a:tcPr marL="4049" marR="4049" marT="4049" marB="40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34,777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$274,097,717</a:t>
                      </a:r>
                    </a:p>
                  </a:txBody>
                  <a:tcPr marL="4049" marR="4049" marT="4049" marB="40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68,811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$210,289,513</a:t>
                      </a:r>
                    </a:p>
                  </a:txBody>
                  <a:tcPr marL="4049" marR="4049" marT="4049" marB="40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31088">
                <a:tc>
                  <a:txBody>
                    <a:bodyPr/>
                    <a:lstStyle/>
                    <a:p>
                      <a:pPr algn="ctr"/>
                      <a:r>
                        <a:rPr lang="en-US" sz="1800"/>
                        <a:t>2004 - 2005</a:t>
                      </a:r>
                    </a:p>
                  </a:txBody>
                  <a:tcPr marL="4049" marR="4049" marT="4049" marB="40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(79)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$37,619,402</a:t>
                      </a:r>
                    </a:p>
                  </a:txBody>
                  <a:tcPr marL="4049" marR="4049" marT="4049" marB="40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105,561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$303,749,575</a:t>
                      </a:r>
                    </a:p>
                  </a:txBody>
                  <a:tcPr marL="4049" marR="4049" marT="4049" marB="40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31088">
                <a:tc>
                  <a:txBody>
                    <a:bodyPr/>
                    <a:lstStyle/>
                    <a:p>
                      <a:pPr algn="ctr"/>
                      <a:r>
                        <a:rPr lang="en-US" sz="1800"/>
                        <a:t>2005 - 2006</a:t>
                      </a:r>
                    </a:p>
                  </a:txBody>
                  <a:tcPr marL="4049" marR="4049" marT="4049" marB="40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 </a:t>
                      </a:r>
                    </a:p>
                  </a:txBody>
                  <a:tcPr marL="4049" marR="4049" marT="4049" marB="40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54,138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$329,113,999</a:t>
                      </a:r>
                    </a:p>
                  </a:txBody>
                  <a:tcPr marL="4049" marR="4049" marT="4049" marB="40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31088">
                <a:tc>
                  <a:txBody>
                    <a:bodyPr/>
                    <a:lstStyle/>
                    <a:p>
                      <a:pPr algn="ctr"/>
                      <a:r>
                        <a:rPr lang="en-US" sz="1800"/>
                        <a:t>2006 - 2007</a:t>
                      </a:r>
                    </a:p>
                  </a:txBody>
                  <a:tcPr marL="4049" marR="4049" marT="4049" marB="40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 </a:t>
                      </a:r>
                    </a:p>
                  </a:txBody>
                  <a:tcPr marL="4049" marR="4049" marT="4049" marB="40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100,801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$671,586,763</a:t>
                      </a:r>
                    </a:p>
                  </a:txBody>
                  <a:tcPr marL="4049" marR="4049" marT="4049" marB="40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31088">
                <a:tc>
                  <a:txBody>
                    <a:bodyPr/>
                    <a:lstStyle/>
                    <a:p>
                      <a:pPr algn="ctr"/>
                      <a:r>
                        <a:rPr lang="en-US" sz="1800"/>
                        <a:t>2007-2008</a:t>
                      </a:r>
                    </a:p>
                  </a:txBody>
                  <a:tcPr marL="4049" marR="4049" marT="4049" marB="40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 </a:t>
                      </a:r>
                    </a:p>
                  </a:txBody>
                  <a:tcPr marL="4049" marR="4049" marT="4049" marB="40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68,462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$384,566,316</a:t>
                      </a:r>
                    </a:p>
                  </a:txBody>
                  <a:tcPr marL="4049" marR="4049" marT="4049" marB="40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31088">
                <a:tc>
                  <a:txBody>
                    <a:bodyPr/>
                    <a:lstStyle/>
                    <a:p>
                      <a:pPr algn="ctr"/>
                      <a:r>
                        <a:rPr lang="en-US" sz="1800"/>
                        <a:t> </a:t>
                      </a:r>
                    </a:p>
                  </a:txBody>
                  <a:tcPr marL="4049" marR="4049" marT="4049" marB="40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 </a:t>
                      </a:r>
                    </a:p>
                  </a:txBody>
                  <a:tcPr marL="4049" marR="4049" marT="4049" marB="40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217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$48,629,341 </a:t>
                      </a:r>
                    </a:p>
                  </a:txBody>
                  <a:tcPr marL="4049" marR="4049" marT="4049" marB="40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9978">
                <a:tc>
                  <a:txBody>
                    <a:bodyPr/>
                    <a:lstStyle/>
                    <a:p>
                      <a:pPr algn="ctr"/>
                      <a:r>
                        <a:rPr lang="en-US" sz="1800"/>
                        <a:t>TOTAL</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1,781,489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$3,286,561,308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t>621,444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t>$2,489,356,534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r>
              <a:rPr lang="en-US" sz="4900" dirty="0" smtClean="0">
                <a:latin typeface="Papyrus" pitchFamily="66" charset="0"/>
              </a:rPr>
              <a:t>Conservation Easements</a:t>
            </a:r>
            <a:r>
              <a:rPr lang="en-US" dirty="0" smtClean="0">
                <a:latin typeface="Papyrus" pitchFamily="66" charset="0"/>
              </a:rPr>
              <a:t/>
            </a:r>
            <a:br>
              <a:rPr lang="en-US" dirty="0" smtClean="0">
                <a:latin typeface="Papyrus" pitchFamily="66" charset="0"/>
              </a:rPr>
            </a:br>
            <a:r>
              <a:rPr lang="en-US" sz="2700" dirty="0" smtClean="0">
                <a:latin typeface="Papyrus" pitchFamily="66" charset="0"/>
              </a:rPr>
              <a:t> as of August 31, 2008</a:t>
            </a:r>
            <a:endParaRPr lang="en-US" sz="2700" dirty="0">
              <a:latin typeface="Papyrus" pitchFamily="66" charset="0"/>
            </a:endParaRPr>
          </a:p>
        </p:txBody>
      </p:sp>
      <p:graphicFrame>
        <p:nvGraphicFramePr>
          <p:cNvPr id="4" name="Table 3"/>
          <p:cNvGraphicFramePr>
            <a:graphicFrameLocks noGrp="1"/>
          </p:cNvGraphicFramePr>
          <p:nvPr/>
        </p:nvGraphicFramePr>
        <p:xfrm>
          <a:off x="228600" y="1220946"/>
          <a:ext cx="8686800" cy="4265454"/>
        </p:xfrm>
        <a:graphic>
          <a:graphicData uri="http://schemas.openxmlformats.org/drawingml/2006/table">
            <a:tbl>
              <a:tblPr/>
              <a:tblGrid>
                <a:gridCol w="1737360"/>
                <a:gridCol w="1737360"/>
                <a:gridCol w="1737360"/>
                <a:gridCol w="1737360"/>
                <a:gridCol w="1737360"/>
              </a:tblGrid>
              <a:tr h="154194">
                <a:tc>
                  <a:txBody>
                    <a:bodyPr/>
                    <a:lstStyle/>
                    <a:p>
                      <a:pPr algn="ctr"/>
                      <a:r>
                        <a:rPr lang="en-US" sz="1800" dirty="0"/>
                        <a:t> </a:t>
                      </a:r>
                    </a:p>
                  </a:txBody>
                  <a:tcPr marL="13293" marR="13293" marT="13293" marB="13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gridSpan="2">
                  <a:txBody>
                    <a:bodyPr/>
                    <a:lstStyle/>
                    <a:p>
                      <a:pPr algn="ctr"/>
                      <a:r>
                        <a:rPr lang="en-US" sz="1800" dirty="0"/>
                        <a:t>P2000</a:t>
                      </a:r>
                    </a:p>
                  </a:txBody>
                  <a:tcPr marL="13293" marR="13293" marT="13293" marB="13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hMerge="1">
                  <a:txBody>
                    <a:bodyPr/>
                    <a:lstStyle/>
                    <a:p>
                      <a:endParaRPr lang="en-US"/>
                    </a:p>
                  </a:txBody>
                  <a:tcPr/>
                </a:tc>
                <a:tc gridSpan="2">
                  <a:txBody>
                    <a:bodyPr/>
                    <a:lstStyle/>
                    <a:p>
                      <a:pPr algn="ctr"/>
                      <a:r>
                        <a:rPr lang="en-US" sz="1800" dirty="0"/>
                        <a:t>Florida Forever</a:t>
                      </a:r>
                    </a:p>
                  </a:txBody>
                  <a:tcPr marL="13293" marR="13293" marT="13293" marB="13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hMerge="1">
                  <a:txBody>
                    <a:bodyPr/>
                    <a:lstStyle/>
                    <a:p>
                      <a:endParaRPr lang="en-US"/>
                    </a:p>
                  </a:txBody>
                  <a:tcPr/>
                </a:tc>
              </a:tr>
              <a:tr h="281804">
                <a:tc>
                  <a:txBody>
                    <a:bodyPr/>
                    <a:lstStyle/>
                    <a:p>
                      <a:pPr algn="ctr"/>
                      <a:r>
                        <a:rPr lang="en-US" sz="1800"/>
                        <a:t>Fiscal Year</a:t>
                      </a:r>
                    </a:p>
                  </a:txBody>
                  <a:tcPr marL="13293" marR="13293" marT="13293" marB="13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US" sz="1800" dirty="0"/>
                        <a:t>Acres</a:t>
                      </a:r>
                    </a:p>
                  </a:txBody>
                  <a:tcPr marL="13293" marR="13293" marT="13293" marB="13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US" sz="1800" dirty="0"/>
                        <a:t>Expenditures</a:t>
                      </a:r>
                    </a:p>
                  </a:txBody>
                  <a:tcPr marL="13293" marR="13293" marT="13293" marB="13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US" sz="1800" dirty="0"/>
                        <a:t>Acres</a:t>
                      </a:r>
                    </a:p>
                  </a:txBody>
                  <a:tcPr marL="13293" marR="13293" marT="13293" marB="13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US" sz="1800" dirty="0"/>
                        <a:t>Expenditures</a:t>
                      </a:r>
                    </a:p>
                  </a:txBody>
                  <a:tcPr marL="13293" marR="13293" marT="13293" marB="13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r>
              <a:tr h="391689">
                <a:tc>
                  <a:txBody>
                    <a:bodyPr/>
                    <a:lstStyle/>
                    <a:p>
                      <a:pPr algn="ctr"/>
                      <a:r>
                        <a:rPr lang="en-US" sz="1800"/>
                        <a:t>Through June 30, 1999</a:t>
                      </a:r>
                    </a:p>
                  </a:txBody>
                  <a:tcPr marL="4431" marR="4431" marT="4431" marB="44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107,466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$38,550,612</a:t>
                      </a:r>
                    </a:p>
                  </a:txBody>
                  <a:tcPr marL="4431" marR="4431" marT="4431" marB="44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 </a:t>
                      </a:r>
                    </a:p>
                  </a:txBody>
                  <a:tcPr marL="4431" marR="4431" marT="4431" marB="44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64080">
                <a:tc>
                  <a:txBody>
                    <a:bodyPr/>
                    <a:lstStyle/>
                    <a:p>
                      <a:pPr algn="ctr"/>
                      <a:r>
                        <a:rPr lang="en-US" sz="1800"/>
                        <a:t>1999 - 2000</a:t>
                      </a:r>
                    </a:p>
                  </a:txBody>
                  <a:tcPr marL="4431" marR="4431" marT="4431" marB="44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54,412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$49,006,520</a:t>
                      </a:r>
                    </a:p>
                  </a:txBody>
                  <a:tcPr marL="4431" marR="4431" marT="4431" marB="44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 </a:t>
                      </a:r>
                    </a:p>
                  </a:txBody>
                  <a:tcPr marL="4431" marR="4431" marT="4431" marB="44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64080">
                <a:tc>
                  <a:txBody>
                    <a:bodyPr/>
                    <a:lstStyle/>
                    <a:p>
                      <a:pPr algn="ctr"/>
                      <a:r>
                        <a:rPr lang="en-US" sz="1800"/>
                        <a:t>2000 - 2001</a:t>
                      </a:r>
                    </a:p>
                  </a:txBody>
                  <a:tcPr marL="4431" marR="4431" marT="4431" marB="44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64,157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$51,432,333</a:t>
                      </a:r>
                    </a:p>
                  </a:txBody>
                  <a:tcPr marL="4431" marR="4431" marT="4431" marB="44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 </a:t>
                      </a:r>
                    </a:p>
                  </a:txBody>
                  <a:tcPr marL="4431" marR="4431" marT="4431" marB="44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64080">
                <a:tc>
                  <a:txBody>
                    <a:bodyPr/>
                    <a:lstStyle/>
                    <a:p>
                      <a:pPr algn="ctr"/>
                      <a:r>
                        <a:rPr lang="en-US" sz="1800"/>
                        <a:t>2001 - 2002</a:t>
                      </a:r>
                    </a:p>
                  </a:txBody>
                  <a:tcPr marL="4431" marR="4431" marT="4431" marB="44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31,180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$19,192,973</a:t>
                      </a:r>
                    </a:p>
                  </a:txBody>
                  <a:tcPr marL="4431" marR="4431" marT="4431" marB="44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14,038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$6,348,424</a:t>
                      </a:r>
                    </a:p>
                  </a:txBody>
                  <a:tcPr marL="4431" marR="4431" marT="4431" marB="44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64080">
                <a:tc>
                  <a:txBody>
                    <a:bodyPr/>
                    <a:lstStyle/>
                    <a:p>
                      <a:pPr algn="ctr"/>
                      <a:r>
                        <a:rPr lang="en-US" sz="1800"/>
                        <a:t>2002 - 2003</a:t>
                      </a:r>
                    </a:p>
                  </a:txBody>
                  <a:tcPr marL="4431" marR="4431" marT="4431" marB="44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3,510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$1,456,421</a:t>
                      </a:r>
                    </a:p>
                  </a:txBody>
                  <a:tcPr marL="4431" marR="4431" marT="4431" marB="44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26,643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$20,242,610</a:t>
                      </a:r>
                    </a:p>
                  </a:txBody>
                  <a:tcPr marL="4431" marR="4431" marT="4431" marB="44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64080">
                <a:tc>
                  <a:txBody>
                    <a:bodyPr/>
                    <a:lstStyle/>
                    <a:p>
                      <a:pPr algn="ctr"/>
                      <a:r>
                        <a:rPr lang="en-US" sz="1800"/>
                        <a:t>2003 - 2004</a:t>
                      </a:r>
                    </a:p>
                  </a:txBody>
                  <a:tcPr marL="4431" marR="4431" marT="4431" marB="44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t>4,529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$16,047,551</a:t>
                      </a:r>
                    </a:p>
                  </a:txBody>
                  <a:tcPr marL="4431" marR="4431" marT="4431" marB="44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15,259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$11,219,242</a:t>
                      </a:r>
                    </a:p>
                  </a:txBody>
                  <a:tcPr marL="4431" marR="4431" marT="4431" marB="44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64080">
                <a:tc>
                  <a:txBody>
                    <a:bodyPr/>
                    <a:lstStyle/>
                    <a:p>
                      <a:pPr algn="ctr"/>
                      <a:r>
                        <a:rPr lang="en-US" sz="1800"/>
                        <a:t>2004 - 2005</a:t>
                      </a:r>
                    </a:p>
                  </a:txBody>
                  <a:tcPr marL="4431" marR="4431" marT="4431" marB="44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 </a:t>
                      </a:r>
                    </a:p>
                  </a:txBody>
                  <a:tcPr marL="4431" marR="4431" marT="4431" marB="44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43,302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$44,352,702</a:t>
                      </a:r>
                    </a:p>
                  </a:txBody>
                  <a:tcPr marL="4431" marR="4431" marT="4431" marB="44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64080">
                <a:tc>
                  <a:txBody>
                    <a:bodyPr/>
                    <a:lstStyle/>
                    <a:p>
                      <a:pPr algn="ctr"/>
                      <a:r>
                        <a:rPr lang="en-US" sz="1800"/>
                        <a:t>2005 - 2006</a:t>
                      </a:r>
                    </a:p>
                  </a:txBody>
                  <a:tcPr marL="4431" marR="4431" marT="4431" marB="44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 </a:t>
                      </a:r>
                    </a:p>
                  </a:txBody>
                  <a:tcPr marL="4431" marR="4431" marT="4431" marB="44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12,176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$9,450,584</a:t>
                      </a:r>
                    </a:p>
                  </a:txBody>
                  <a:tcPr marL="4431" marR="4431" marT="4431" marB="44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64080">
                <a:tc>
                  <a:txBody>
                    <a:bodyPr/>
                    <a:lstStyle/>
                    <a:p>
                      <a:pPr algn="ctr"/>
                      <a:r>
                        <a:rPr lang="en-US" sz="1800"/>
                        <a:t>2006 - 2007</a:t>
                      </a:r>
                    </a:p>
                  </a:txBody>
                  <a:tcPr marL="4431" marR="4431" marT="4431" marB="44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 </a:t>
                      </a:r>
                    </a:p>
                  </a:txBody>
                  <a:tcPr marL="4431" marR="4431" marT="4431" marB="44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1,715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$12,305,930</a:t>
                      </a:r>
                    </a:p>
                  </a:txBody>
                  <a:tcPr marL="4431" marR="4431" marT="4431" marB="44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64080">
                <a:tc>
                  <a:txBody>
                    <a:bodyPr/>
                    <a:lstStyle/>
                    <a:p>
                      <a:pPr algn="ctr"/>
                      <a:r>
                        <a:rPr lang="en-US" sz="1800"/>
                        <a:t>2007 - 2008</a:t>
                      </a:r>
                    </a:p>
                  </a:txBody>
                  <a:tcPr marL="4431" marR="4431" marT="4431" marB="44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 </a:t>
                      </a:r>
                    </a:p>
                  </a:txBody>
                  <a:tcPr marL="4431" marR="4431" marT="4431" marB="44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13,142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$38,338,254</a:t>
                      </a:r>
                    </a:p>
                  </a:txBody>
                  <a:tcPr marL="4431" marR="4431" marT="4431" marB="44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64080">
                <a:tc>
                  <a:txBody>
                    <a:bodyPr/>
                    <a:lstStyle/>
                    <a:p>
                      <a:pPr algn="ctr"/>
                      <a:r>
                        <a:rPr lang="en-US" sz="1800"/>
                        <a:t>2008 - 2009</a:t>
                      </a:r>
                    </a:p>
                  </a:txBody>
                  <a:tcPr marL="4431" marR="4431" marT="4431" marB="44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 </a:t>
                      </a:r>
                    </a:p>
                  </a:txBody>
                  <a:tcPr marL="4431" marR="4431" marT="4431" marB="44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663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$818,730 </a:t>
                      </a:r>
                    </a:p>
                  </a:txBody>
                  <a:tcPr marL="4431" marR="4431" marT="4431" marB="44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55218">
                <a:tc>
                  <a:txBody>
                    <a:bodyPr/>
                    <a:lstStyle/>
                    <a:p>
                      <a:pPr algn="ctr"/>
                      <a:r>
                        <a:rPr lang="en-US" sz="1800" dirty="0"/>
                        <a:t>TOTAL</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265,255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$175,686,409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t>126,937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t>$143,076,474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graphicFrame>
        <p:nvGraphicFramePr>
          <p:cNvPr id="5" name="Table 4"/>
          <p:cNvGraphicFramePr>
            <a:graphicFrameLocks noGrp="1"/>
          </p:cNvGraphicFramePr>
          <p:nvPr/>
        </p:nvGraphicFramePr>
        <p:xfrm>
          <a:off x="228600" y="5643490"/>
          <a:ext cx="8686800" cy="1138310"/>
        </p:xfrm>
        <a:graphic>
          <a:graphicData uri="http://schemas.openxmlformats.org/drawingml/2006/table">
            <a:tbl>
              <a:tblPr/>
              <a:tblGrid>
                <a:gridCol w="2895600"/>
                <a:gridCol w="2895600"/>
                <a:gridCol w="2895600"/>
              </a:tblGrid>
              <a:tr h="533400">
                <a:tc gridSpan="3">
                  <a:txBody>
                    <a:bodyPr/>
                    <a:lstStyle/>
                    <a:p>
                      <a:pPr algn="ctr"/>
                      <a:r>
                        <a:rPr lang="en-US" sz="1800" dirty="0"/>
                        <a:t>Save Our Everglades Trust Fund Land Acquisition (as of November 17, 2008)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hMerge="1">
                  <a:txBody>
                    <a:bodyPr/>
                    <a:lstStyle/>
                    <a:p>
                      <a:endParaRPr lang="en-US"/>
                    </a:p>
                  </a:txBody>
                  <a:tcPr/>
                </a:tc>
                <a:tc hMerge="1">
                  <a:txBody>
                    <a:bodyPr/>
                    <a:lstStyle/>
                    <a:p>
                      <a:endParaRPr lang="en-US"/>
                    </a:p>
                  </a:txBody>
                  <a:tcPr/>
                </a:tc>
              </a:tr>
              <a:tr h="326370">
                <a:tc>
                  <a:txBody>
                    <a:bodyPr/>
                    <a:lstStyle/>
                    <a:p>
                      <a:pPr algn="ctr"/>
                      <a:r>
                        <a:rPr lang="en-US" sz="1800" dirty="0"/>
                        <a:t>Fiscal Year</a:t>
                      </a:r>
                    </a:p>
                  </a:txBody>
                  <a:tcPr marL="28135" marR="28135" marT="28135" marB="281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Acres</a:t>
                      </a:r>
                    </a:p>
                  </a:txBody>
                  <a:tcPr marL="28135" marR="28135" marT="28135" marB="281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Expenditures</a:t>
                      </a:r>
                    </a:p>
                  </a:txBody>
                  <a:tcPr marL="28135" marR="28135" marT="28135" marB="281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70100">
                <a:tc>
                  <a:txBody>
                    <a:bodyPr/>
                    <a:lstStyle/>
                    <a:p>
                      <a:pPr algn="ctr"/>
                      <a:r>
                        <a:rPr lang="en-US" sz="1800"/>
                        <a:t>2000-2008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65,891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t>$818,370,933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1024</TotalTime>
  <Words>2230</Words>
  <Application>Microsoft Office PowerPoint</Application>
  <PresentationFormat>On-screen Show (4:3)</PresentationFormat>
  <Paragraphs>388</Paragraphs>
  <Slides>28</Slides>
  <Notes>11</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Florida Forever Land Acquisition </vt:lpstr>
      <vt:lpstr>Slide 2</vt:lpstr>
      <vt:lpstr>History of Florida's  Conservation Efforts</vt:lpstr>
      <vt:lpstr>Slide 4</vt:lpstr>
      <vt:lpstr>Slide 5</vt:lpstr>
      <vt:lpstr>Slide 6</vt:lpstr>
      <vt:lpstr>Slide 7</vt:lpstr>
      <vt:lpstr>Land Acquisition as of August 31, 2008</vt:lpstr>
      <vt:lpstr>Conservation Easements  as of August 31, 2008</vt:lpstr>
      <vt:lpstr>Slide 10</vt:lpstr>
      <vt:lpstr>Slide 11</vt:lpstr>
      <vt:lpstr>Slide 12</vt:lpstr>
      <vt:lpstr>Florida Forever Measures</vt:lpstr>
      <vt:lpstr>Progress - Board of Trustees acquisitions</vt:lpstr>
      <vt:lpstr>Slide 15</vt:lpstr>
      <vt:lpstr>Priority Projects September 2008</vt:lpstr>
      <vt:lpstr>Slide 17</vt:lpstr>
      <vt:lpstr>Estero Bay Ranking History</vt:lpstr>
      <vt:lpstr>Slide 19</vt:lpstr>
      <vt:lpstr>Land Acquisition Process</vt:lpstr>
      <vt:lpstr>Boundary Expansion</vt:lpstr>
      <vt:lpstr>At the start of Florida Forever in 2001, 25% of the state’s 34.7 million acres was managed for conservation. As of Spring 2008, 28% of the state’s lands are managed for conservation. </vt:lpstr>
      <vt:lpstr>Slide 23</vt:lpstr>
      <vt:lpstr>Slide 24</vt:lpstr>
      <vt:lpstr>Slide 25</vt:lpstr>
      <vt:lpstr>Slide 26</vt:lpstr>
      <vt:lpstr>Slide 27</vt:lpstr>
      <vt:lpstr>Slide 28</vt:lpstr>
    </vt:vector>
  </TitlesOfParts>
  <Company>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Distribution - June 2008  Florida Forever funding is allocated by the legislature at $300 million per year.</dc:title>
  <dc:creator>Cheryl</dc:creator>
  <cp:lastModifiedBy>ndemers</cp:lastModifiedBy>
  <cp:revision>43</cp:revision>
  <dcterms:created xsi:type="dcterms:W3CDTF">2008-12-03T13:09:03Z</dcterms:created>
  <dcterms:modified xsi:type="dcterms:W3CDTF">2008-12-09T16:53:51Z</dcterms:modified>
</cp:coreProperties>
</file>