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
  </p:notesMasterIdLst>
  <p:handoutMasterIdLst>
    <p:handoutMasterId r:id="rId4"/>
  </p:handoutMasterIdLst>
  <p:sldIdLst>
    <p:sldId id="271" r:id="rId2"/>
  </p:sldIdLst>
  <p:sldSz cx="51206400" cy="32918400"/>
  <p:notesSz cx="31375350" cy="495236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2193925" indent="-1736725" algn="l" rtl="0" fontAlgn="base">
      <a:spcBef>
        <a:spcPct val="0"/>
      </a:spcBef>
      <a:spcAft>
        <a:spcPct val="0"/>
      </a:spcAft>
      <a:defRPr kern="1200">
        <a:solidFill>
          <a:schemeClr val="tx1"/>
        </a:solidFill>
        <a:latin typeface="Arial" charset="0"/>
        <a:ea typeface="+mn-ea"/>
        <a:cs typeface="+mn-cs"/>
      </a:defRPr>
    </a:lvl2pPr>
    <a:lvl3pPr marL="4387850" indent="-3473450" algn="l" rtl="0" fontAlgn="base">
      <a:spcBef>
        <a:spcPct val="0"/>
      </a:spcBef>
      <a:spcAft>
        <a:spcPct val="0"/>
      </a:spcAft>
      <a:defRPr kern="1200">
        <a:solidFill>
          <a:schemeClr val="tx1"/>
        </a:solidFill>
        <a:latin typeface="Arial" charset="0"/>
        <a:ea typeface="+mn-ea"/>
        <a:cs typeface="+mn-cs"/>
      </a:defRPr>
    </a:lvl3pPr>
    <a:lvl4pPr marL="6583363" indent="-5211763" algn="l" rtl="0" fontAlgn="base">
      <a:spcBef>
        <a:spcPct val="0"/>
      </a:spcBef>
      <a:spcAft>
        <a:spcPct val="0"/>
      </a:spcAft>
      <a:defRPr kern="1200">
        <a:solidFill>
          <a:schemeClr val="tx1"/>
        </a:solidFill>
        <a:latin typeface="Arial" charset="0"/>
        <a:ea typeface="+mn-ea"/>
        <a:cs typeface="+mn-cs"/>
      </a:defRPr>
    </a:lvl4pPr>
    <a:lvl5pPr marL="8777288" indent="-6948488"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FF"/>
    <a:srgbClr val="C5FFFF"/>
    <a:srgbClr val="CCFFCC"/>
    <a:srgbClr val="C9FFDB"/>
    <a:srgbClr val="B5FAB0"/>
    <a:srgbClr val="DCEFF0"/>
    <a:srgbClr val="F3F3FF"/>
    <a:srgbClr val="CDE9E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118" autoAdjust="0"/>
  </p:normalViewPr>
  <p:slideViewPr>
    <p:cSldViewPr>
      <p:cViewPr varScale="1">
        <p:scale>
          <a:sx n="14" d="100"/>
          <a:sy n="14" d="100"/>
        </p:scale>
        <p:origin x="-186" y="-216"/>
      </p:cViewPr>
      <p:guideLst>
        <p:guide orient="horz" pos="10368"/>
        <p:guide pos="1612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2" y="1"/>
            <a:ext cx="13591726" cy="2477877"/>
          </a:xfrm>
          <a:prstGeom prst="rect">
            <a:avLst/>
          </a:prstGeom>
          <a:noFill/>
          <a:ln w="9525">
            <a:noFill/>
            <a:miter lim="800000"/>
            <a:headEnd/>
            <a:tailEnd/>
          </a:ln>
          <a:effectLst/>
        </p:spPr>
        <p:txBody>
          <a:bodyPr vert="horz" wrap="square" lIns="468569" tIns="234284" rIns="468569" bIns="234284" numCol="1" anchor="t" anchorCtr="0" compatLnSpc="1">
            <a:prstTxWarp prst="textNoShape">
              <a:avLst/>
            </a:prstTxWarp>
          </a:bodyPr>
          <a:lstStyle>
            <a:lvl1pPr defTabSz="4681729">
              <a:defRPr sz="6000"/>
            </a:lvl1pPr>
          </a:lstStyle>
          <a:p>
            <a:pPr>
              <a:defRPr/>
            </a:pPr>
            <a:endParaRPr lang="en-US"/>
          </a:p>
        </p:txBody>
      </p:sp>
      <p:sp>
        <p:nvSpPr>
          <p:cNvPr id="52227" name="Rectangle 3"/>
          <p:cNvSpPr>
            <a:spLocks noGrp="1" noChangeArrowheads="1"/>
          </p:cNvSpPr>
          <p:nvPr>
            <p:ph type="dt" sz="quarter" idx="1"/>
          </p:nvPr>
        </p:nvSpPr>
        <p:spPr bwMode="auto">
          <a:xfrm>
            <a:off x="17776526" y="1"/>
            <a:ext cx="13591726" cy="2477877"/>
          </a:xfrm>
          <a:prstGeom prst="rect">
            <a:avLst/>
          </a:prstGeom>
          <a:noFill/>
          <a:ln w="9525">
            <a:noFill/>
            <a:miter lim="800000"/>
            <a:headEnd/>
            <a:tailEnd/>
          </a:ln>
          <a:effectLst/>
        </p:spPr>
        <p:txBody>
          <a:bodyPr vert="horz" wrap="square" lIns="468569" tIns="234284" rIns="468569" bIns="234284" numCol="1" anchor="t" anchorCtr="0" compatLnSpc="1">
            <a:prstTxWarp prst="textNoShape">
              <a:avLst/>
            </a:prstTxWarp>
          </a:bodyPr>
          <a:lstStyle>
            <a:lvl1pPr algn="r" defTabSz="4681729">
              <a:defRPr sz="6000"/>
            </a:lvl1pPr>
          </a:lstStyle>
          <a:p>
            <a:pPr>
              <a:defRPr/>
            </a:pPr>
            <a:endParaRPr lang="en-US"/>
          </a:p>
        </p:txBody>
      </p:sp>
      <p:sp>
        <p:nvSpPr>
          <p:cNvPr id="52228" name="Rectangle 4"/>
          <p:cNvSpPr>
            <a:spLocks noGrp="1" noChangeArrowheads="1"/>
          </p:cNvSpPr>
          <p:nvPr>
            <p:ph type="ftr" sz="quarter" idx="2"/>
          </p:nvPr>
        </p:nvSpPr>
        <p:spPr bwMode="auto">
          <a:xfrm>
            <a:off x="2" y="47037320"/>
            <a:ext cx="13591726" cy="2477877"/>
          </a:xfrm>
          <a:prstGeom prst="rect">
            <a:avLst/>
          </a:prstGeom>
          <a:noFill/>
          <a:ln w="9525">
            <a:noFill/>
            <a:miter lim="800000"/>
            <a:headEnd/>
            <a:tailEnd/>
          </a:ln>
          <a:effectLst/>
        </p:spPr>
        <p:txBody>
          <a:bodyPr vert="horz" wrap="square" lIns="468569" tIns="234284" rIns="468569" bIns="234284" numCol="1" anchor="b" anchorCtr="0" compatLnSpc="1">
            <a:prstTxWarp prst="textNoShape">
              <a:avLst/>
            </a:prstTxWarp>
          </a:bodyPr>
          <a:lstStyle>
            <a:lvl1pPr defTabSz="4681729">
              <a:defRPr sz="6000"/>
            </a:lvl1pPr>
          </a:lstStyle>
          <a:p>
            <a:pPr>
              <a:defRPr/>
            </a:pPr>
            <a:endParaRPr lang="en-US"/>
          </a:p>
        </p:txBody>
      </p:sp>
      <p:sp>
        <p:nvSpPr>
          <p:cNvPr id="52229" name="Rectangle 5"/>
          <p:cNvSpPr>
            <a:spLocks noGrp="1" noChangeArrowheads="1"/>
          </p:cNvSpPr>
          <p:nvPr>
            <p:ph type="sldNum" sz="quarter" idx="3"/>
          </p:nvPr>
        </p:nvSpPr>
        <p:spPr bwMode="auto">
          <a:xfrm>
            <a:off x="17776526" y="47037320"/>
            <a:ext cx="13591726" cy="2477877"/>
          </a:xfrm>
          <a:prstGeom prst="rect">
            <a:avLst/>
          </a:prstGeom>
          <a:noFill/>
          <a:ln w="9525">
            <a:noFill/>
            <a:miter lim="800000"/>
            <a:headEnd/>
            <a:tailEnd/>
          </a:ln>
          <a:effectLst/>
        </p:spPr>
        <p:txBody>
          <a:bodyPr vert="horz" wrap="square" lIns="468569" tIns="234284" rIns="468569" bIns="234284" numCol="1" anchor="b" anchorCtr="0" compatLnSpc="1">
            <a:prstTxWarp prst="textNoShape">
              <a:avLst/>
            </a:prstTxWarp>
          </a:bodyPr>
          <a:lstStyle>
            <a:lvl1pPr algn="r" defTabSz="4681729">
              <a:defRPr sz="6000"/>
            </a:lvl1pPr>
          </a:lstStyle>
          <a:p>
            <a:pPr>
              <a:defRPr/>
            </a:pPr>
            <a:fld id="{F8016217-9739-4635-92A6-9A359505945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1"/>
            <a:ext cx="13591726" cy="2477877"/>
          </a:xfrm>
          <a:prstGeom prst="rect">
            <a:avLst/>
          </a:prstGeom>
          <a:noFill/>
          <a:ln w="9525">
            <a:noFill/>
            <a:miter lim="800000"/>
            <a:headEnd/>
            <a:tailEnd/>
          </a:ln>
          <a:effectLst/>
        </p:spPr>
        <p:txBody>
          <a:bodyPr vert="horz" wrap="square" lIns="468569" tIns="234284" rIns="468569" bIns="234284" numCol="1" anchor="t" anchorCtr="0" compatLnSpc="1">
            <a:prstTxWarp prst="textNoShape">
              <a:avLst/>
            </a:prstTxWarp>
          </a:bodyPr>
          <a:lstStyle>
            <a:lvl1pPr defTabSz="4681729">
              <a:defRPr sz="6000"/>
            </a:lvl1pPr>
          </a:lstStyle>
          <a:p>
            <a:pPr>
              <a:defRPr/>
            </a:pPr>
            <a:endParaRPr lang="en-US"/>
          </a:p>
        </p:txBody>
      </p:sp>
      <p:sp>
        <p:nvSpPr>
          <p:cNvPr id="8195" name="Rectangle 3"/>
          <p:cNvSpPr>
            <a:spLocks noGrp="1" noChangeArrowheads="1"/>
          </p:cNvSpPr>
          <p:nvPr>
            <p:ph type="dt" idx="1"/>
          </p:nvPr>
        </p:nvSpPr>
        <p:spPr bwMode="auto">
          <a:xfrm>
            <a:off x="17776526" y="1"/>
            <a:ext cx="13591726" cy="2477877"/>
          </a:xfrm>
          <a:prstGeom prst="rect">
            <a:avLst/>
          </a:prstGeom>
          <a:noFill/>
          <a:ln w="9525">
            <a:noFill/>
            <a:miter lim="800000"/>
            <a:headEnd/>
            <a:tailEnd/>
          </a:ln>
          <a:effectLst/>
        </p:spPr>
        <p:txBody>
          <a:bodyPr vert="horz" wrap="square" lIns="468569" tIns="234284" rIns="468569" bIns="234284" numCol="1" anchor="t" anchorCtr="0" compatLnSpc="1">
            <a:prstTxWarp prst="textNoShape">
              <a:avLst/>
            </a:prstTxWarp>
          </a:bodyPr>
          <a:lstStyle>
            <a:lvl1pPr algn="r" defTabSz="4681729">
              <a:defRPr sz="60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4125" y="3721100"/>
            <a:ext cx="28873450" cy="185626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3140376" y="23527125"/>
            <a:ext cx="25094598" cy="22275494"/>
          </a:xfrm>
          <a:prstGeom prst="rect">
            <a:avLst/>
          </a:prstGeom>
          <a:noFill/>
          <a:ln w="9525">
            <a:noFill/>
            <a:miter lim="800000"/>
            <a:headEnd/>
            <a:tailEnd/>
          </a:ln>
          <a:effectLst/>
        </p:spPr>
        <p:txBody>
          <a:bodyPr vert="horz" wrap="square" lIns="468569" tIns="234284" rIns="468569" bIns="2342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2" y="47037320"/>
            <a:ext cx="13591726" cy="2477877"/>
          </a:xfrm>
          <a:prstGeom prst="rect">
            <a:avLst/>
          </a:prstGeom>
          <a:noFill/>
          <a:ln w="9525">
            <a:noFill/>
            <a:miter lim="800000"/>
            <a:headEnd/>
            <a:tailEnd/>
          </a:ln>
          <a:effectLst/>
        </p:spPr>
        <p:txBody>
          <a:bodyPr vert="horz" wrap="square" lIns="468569" tIns="234284" rIns="468569" bIns="234284" numCol="1" anchor="b" anchorCtr="0" compatLnSpc="1">
            <a:prstTxWarp prst="textNoShape">
              <a:avLst/>
            </a:prstTxWarp>
          </a:bodyPr>
          <a:lstStyle>
            <a:lvl1pPr defTabSz="4681729">
              <a:defRPr sz="6000"/>
            </a:lvl1pPr>
          </a:lstStyle>
          <a:p>
            <a:pPr>
              <a:defRPr/>
            </a:pPr>
            <a:endParaRPr lang="en-US"/>
          </a:p>
        </p:txBody>
      </p:sp>
      <p:sp>
        <p:nvSpPr>
          <p:cNvPr id="8199" name="Rectangle 7"/>
          <p:cNvSpPr>
            <a:spLocks noGrp="1" noChangeArrowheads="1"/>
          </p:cNvSpPr>
          <p:nvPr>
            <p:ph type="sldNum" sz="quarter" idx="5"/>
          </p:nvPr>
        </p:nvSpPr>
        <p:spPr bwMode="auto">
          <a:xfrm>
            <a:off x="17776526" y="47037320"/>
            <a:ext cx="13591726" cy="2477877"/>
          </a:xfrm>
          <a:prstGeom prst="rect">
            <a:avLst/>
          </a:prstGeom>
          <a:noFill/>
          <a:ln w="9525">
            <a:noFill/>
            <a:miter lim="800000"/>
            <a:headEnd/>
            <a:tailEnd/>
          </a:ln>
          <a:effectLst/>
        </p:spPr>
        <p:txBody>
          <a:bodyPr vert="horz" wrap="square" lIns="468569" tIns="234284" rIns="468569" bIns="234284" numCol="1" anchor="b" anchorCtr="0" compatLnSpc="1">
            <a:prstTxWarp prst="textNoShape">
              <a:avLst/>
            </a:prstTxWarp>
          </a:bodyPr>
          <a:lstStyle>
            <a:lvl1pPr algn="r" defTabSz="4681729">
              <a:defRPr sz="6000"/>
            </a:lvl1pPr>
          </a:lstStyle>
          <a:p>
            <a:pPr>
              <a:defRPr/>
            </a:pPr>
            <a:fld id="{05FEA74C-ACD3-4FC7-B0CD-89582184AF4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800" kern="1200">
        <a:solidFill>
          <a:schemeClr val="tx1"/>
        </a:solidFill>
        <a:latin typeface="Arial" charset="0"/>
        <a:ea typeface="+mn-ea"/>
        <a:cs typeface="+mn-cs"/>
      </a:defRPr>
    </a:lvl1pPr>
    <a:lvl2pPr marL="2193925" algn="l" rtl="0" eaLnBrk="0" fontAlgn="base" hangingPunct="0">
      <a:spcBef>
        <a:spcPct val="30000"/>
      </a:spcBef>
      <a:spcAft>
        <a:spcPct val="0"/>
      </a:spcAft>
      <a:defRPr sz="5800" kern="1200">
        <a:solidFill>
          <a:schemeClr val="tx1"/>
        </a:solidFill>
        <a:latin typeface="Arial" charset="0"/>
        <a:ea typeface="+mn-ea"/>
        <a:cs typeface="+mn-cs"/>
      </a:defRPr>
    </a:lvl2pPr>
    <a:lvl3pPr marL="4387850" algn="l" rtl="0" eaLnBrk="0" fontAlgn="base" hangingPunct="0">
      <a:spcBef>
        <a:spcPct val="30000"/>
      </a:spcBef>
      <a:spcAft>
        <a:spcPct val="0"/>
      </a:spcAft>
      <a:defRPr sz="5800" kern="1200">
        <a:solidFill>
          <a:schemeClr val="tx1"/>
        </a:solidFill>
        <a:latin typeface="Arial" charset="0"/>
        <a:ea typeface="+mn-ea"/>
        <a:cs typeface="+mn-cs"/>
      </a:defRPr>
    </a:lvl3pPr>
    <a:lvl4pPr marL="6583363" algn="l" rtl="0" eaLnBrk="0" fontAlgn="base" hangingPunct="0">
      <a:spcBef>
        <a:spcPct val="30000"/>
      </a:spcBef>
      <a:spcAft>
        <a:spcPct val="0"/>
      </a:spcAft>
      <a:defRPr sz="5800" kern="1200">
        <a:solidFill>
          <a:schemeClr val="tx1"/>
        </a:solidFill>
        <a:latin typeface="Arial" charset="0"/>
        <a:ea typeface="+mn-ea"/>
        <a:cs typeface="+mn-cs"/>
      </a:defRPr>
    </a:lvl4pPr>
    <a:lvl5pPr marL="8777288" algn="l" rtl="0" eaLnBrk="0" fontAlgn="base" hangingPunct="0">
      <a:spcBef>
        <a:spcPct val="30000"/>
      </a:spcBef>
      <a:spcAft>
        <a:spcPct val="0"/>
      </a:spcAft>
      <a:defRPr sz="5800" kern="1200">
        <a:solidFill>
          <a:schemeClr val="tx1"/>
        </a:solidFill>
        <a:latin typeface="Arial" charset="0"/>
        <a:ea typeface="+mn-ea"/>
        <a:cs typeface="+mn-cs"/>
      </a:defRPr>
    </a:lvl5pPr>
    <a:lvl6pPr marL="10972800" algn="l" defTabSz="4389120" rtl="0" eaLnBrk="1" latinLnBrk="0" hangingPunct="1">
      <a:defRPr sz="5800" kern="1200">
        <a:solidFill>
          <a:schemeClr val="tx1"/>
        </a:solidFill>
        <a:latin typeface="+mn-lt"/>
        <a:ea typeface="+mn-ea"/>
        <a:cs typeface="+mn-cs"/>
      </a:defRPr>
    </a:lvl6pPr>
    <a:lvl7pPr marL="13167360" algn="l" defTabSz="4389120" rtl="0" eaLnBrk="1" latinLnBrk="0" hangingPunct="1">
      <a:defRPr sz="5800" kern="1200">
        <a:solidFill>
          <a:schemeClr val="tx1"/>
        </a:solidFill>
        <a:latin typeface="+mn-lt"/>
        <a:ea typeface="+mn-ea"/>
        <a:cs typeface="+mn-cs"/>
      </a:defRPr>
    </a:lvl7pPr>
    <a:lvl8pPr marL="15361920" algn="l" defTabSz="4389120" rtl="0" eaLnBrk="1" latinLnBrk="0" hangingPunct="1">
      <a:defRPr sz="5800" kern="1200">
        <a:solidFill>
          <a:schemeClr val="tx1"/>
        </a:solidFill>
        <a:latin typeface="+mn-lt"/>
        <a:ea typeface="+mn-ea"/>
        <a:cs typeface="+mn-cs"/>
      </a:defRPr>
    </a:lvl8pPr>
    <a:lvl9pPr marL="17556480"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pPr defTabSz="4674718"/>
            <a:fld id="{3780696F-874C-4C3E-8D2F-F0E2B668D223}" type="slidenum">
              <a:rPr lang="en-US" smtClean="0"/>
              <a:pPr defTabSz="4674718"/>
              <a:t>1</a:t>
            </a:fld>
            <a:endParaRPr lang="en-US" dirty="0" smtClean="0"/>
          </a:p>
        </p:txBody>
      </p:sp>
      <p:sp>
        <p:nvSpPr>
          <p:cNvPr id="4099" name="Rectangle 2"/>
          <p:cNvSpPr>
            <a:spLocks noGrp="1" noRot="1" noChangeAspect="1" noChangeArrowheads="1" noTextEdit="1"/>
          </p:cNvSpPr>
          <p:nvPr>
            <p:ph type="sldImg"/>
          </p:nvPr>
        </p:nvSpPr>
        <p:spPr>
          <a:xfrm>
            <a:off x="1254125" y="3721100"/>
            <a:ext cx="28873450" cy="18562638"/>
          </a:xfrm>
          <a:ln/>
        </p:spPr>
      </p:sp>
      <p:sp>
        <p:nvSpPr>
          <p:cNvPr id="41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42"/>
            <a:ext cx="435254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0"/>
            <a:ext cx="35844480" cy="8412480"/>
          </a:xfrm>
        </p:spPr>
        <p:txBody>
          <a:bodyPr/>
          <a:lstStyle>
            <a:lvl1pPr marL="0" indent="0" algn="ctr">
              <a:buNone/>
              <a:defRPr/>
            </a:lvl1pPr>
            <a:lvl2pPr marL="2194560" indent="0" algn="ctr">
              <a:buNone/>
              <a:defRPr/>
            </a:lvl2pPr>
            <a:lvl3pPr marL="4389120" indent="0" algn="ctr">
              <a:buNone/>
              <a:defRPr/>
            </a:lvl3pPr>
            <a:lvl4pPr marL="6583680" indent="0" algn="ctr">
              <a:buNone/>
              <a:defRPr/>
            </a:lvl4pPr>
            <a:lvl5pPr marL="8778240" indent="0" algn="ctr">
              <a:buNone/>
              <a:defRPr/>
            </a:lvl5pPr>
            <a:lvl6pPr marL="10972800" indent="0" algn="ctr">
              <a:buNone/>
              <a:defRPr/>
            </a:lvl6pPr>
            <a:lvl7pPr marL="13167360" indent="0" algn="ctr">
              <a:buNone/>
              <a:defRPr/>
            </a:lvl7pPr>
            <a:lvl8pPr marL="15361920" indent="0" algn="ctr">
              <a:buNone/>
              <a:defRPr/>
            </a:lvl8pPr>
            <a:lvl9pPr marL="1755648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ED1A93-979D-44C2-8BF4-BF00B362955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6CDF8-F47D-40AC-B10E-4E8B3A9A373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8265"/>
            <a:ext cx="1152144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318265"/>
            <a:ext cx="3371088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8DDB37-5D7D-41A0-A744-004CAFA55E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2E8BD4-2493-4336-9A4D-15605707E11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2" y="21153122"/>
            <a:ext cx="4352544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2" y="13952225"/>
            <a:ext cx="43525440" cy="7200898"/>
          </a:xfrm>
        </p:spPr>
        <p:txBody>
          <a:bodyPr anchor="b"/>
          <a:lstStyle>
            <a:lvl1pPr marL="0" indent="0">
              <a:buNone/>
              <a:defRPr sz="9600"/>
            </a:lvl1pPr>
            <a:lvl2pPr marL="2194560" indent="0">
              <a:buNone/>
              <a:defRPr sz="8600"/>
            </a:lvl2pPr>
            <a:lvl3pPr marL="4389120" indent="0">
              <a:buNone/>
              <a:defRPr sz="7700"/>
            </a:lvl3pPr>
            <a:lvl4pPr marL="6583680" indent="0">
              <a:buNone/>
              <a:defRPr sz="6700"/>
            </a:lvl4pPr>
            <a:lvl5pPr marL="8778240" indent="0">
              <a:buNone/>
              <a:defRPr sz="6700"/>
            </a:lvl5pPr>
            <a:lvl6pPr marL="10972800" indent="0">
              <a:buNone/>
              <a:defRPr sz="6700"/>
            </a:lvl6pPr>
            <a:lvl7pPr marL="13167360" indent="0">
              <a:buNone/>
              <a:defRPr sz="6700"/>
            </a:lvl7pPr>
            <a:lvl8pPr marL="15361920" indent="0">
              <a:buNone/>
              <a:defRPr sz="6700"/>
            </a:lvl8pPr>
            <a:lvl9pPr marL="17556480" indent="0">
              <a:buNone/>
              <a:defRPr sz="6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C417C0-FBA6-40B2-9CD5-031B2F6FFA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7680963"/>
            <a:ext cx="2261616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7680963"/>
            <a:ext cx="2261616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079167-C5EE-40B2-8EAE-7A9D3517F0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7368542"/>
            <a:ext cx="2262505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560320" y="10439400"/>
            <a:ext cx="2262505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2" y="7368542"/>
            <a:ext cx="2263394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6012142" y="10439400"/>
            <a:ext cx="2263394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EC9B0B-D96D-45CE-B838-493860D08D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42008B-1FD1-4209-AF57-A0DE6A517A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54BCC7-62AF-49A5-A6E7-CAD5AF6C6E3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310640"/>
            <a:ext cx="1684655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20020280" y="1310643"/>
            <a:ext cx="286258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4" y="6888483"/>
            <a:ext cx="1684655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FD004D-FE6A-41D8-91E7-38E6B3D349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2" y="23042880"/>
            <a:ext cx="3072384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10036812" y="2941320"/>
            <a:ext cx="3072384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smtClean="0"/>
          </a:p>
        </p:txBody>
      </p:sp>
      <p:sp>
        <p:nvSpPr>
          <p:cNvPr id="4" name="Text Placeholder 3"/>
          <p:cNvSpPr>
            <a:spLocks noGrp="1"/>
          </p:cNvSpPr>
          <p:nvPr>
            <p:ph type="body" sz="half" idx="2"/>
          </p:nvPr>
        </p:nvSpPr>
        <p:spPr>
          <a:xfrm>
            <a:off x="10036812" y="25763222"/>
            <a:ext cx="3072384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D76BD9-3510-4E3A-B9C3-A609805AC6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59579" y="1317625"/>
            <a:ext cx="46087242"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59579" y="7680325"/>
            <a:ext cx="46087242" cy="21724938"/>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2559579" y="29976763"/>
            <a:ext cx="11949642"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a:lvl1pPr>
          </a:lstStyle>
          <a:p>
            <a:pPr>
              <a:defRPr/>
            </a:pPr>
            <a:endParaRPr lang="en-US"/>
          </a:p>
        </p:txBody>
      </p:sp>
      <p:sp>
        <p:nvSpPr>
          <p:cNvPr id="35845" name="Rectangle 5"/>
          <p:cNvSpPr>
            <a:spLocks noGrp="1" noChangeArrowheads="1"/>
          </p:cNvSpPr>
          <p:nvPr>
            <p:ph type="ftr" sz="quarter" idx="3"/>
          </p:nvPr>
        </p:nvSpPr>
        <p:spPr bwMode="auto">
          <a:xfrm>
            <a:off x="17494779" y="29976763"/>
            <a:ext cx="16216842"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a:lvl1pPr>
          </a:lstStyle>
          <a:p>
            <a:pPr>
              <a:defRPr/>
            </a:pPr>
            <a:endParaRPr lang="en-US"/>
          </a:p>
        </p:txBody>
      </p:sp>
      <p:sp>
        <p:nvSpPr>
          <p:cNvPr id="35846" name="Rectangle 6"/>
          <p:cNvSpPr>
            <a:spLocks noGrp="1" noChangeArrowheads="1"/>
          </p:cNvSpPr>
          <p:nvPr>
            <p:ph type="sldNum" sz="quarter" idx="4"/>
          </p:nvPr>
        </p:nvSpPr>
        <p:spPr bwMode="auto">
          <a:xfrm>
            <a:off x="36697179" y="29976763"/>
            <a:ext cx="11949642"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vl1pPr>
          </a:lstStyle>
          <a:p>
            <a:pPr>
              <a:defRPr/>
            </a:pPr>
            <a:fld id="{B60BD302-A713-46FB-ABC8-E00BFE195E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21100">
          <a:solidFill>
            <a:schemeClr val="tx2"/>
          </a:solidFill>
          <a:latin typeface="+mj-lt"/>
          <a:ea typeface="+mj-ea"/>
          <a:cs typeface="+mj-cs"/>
        </a:defRPr>
      </a:lvl1pPr>
      <a:lvl2pPr algn="ctr" rtl="0" eaLnBrk="0" fontAlgn="base" hangingPunct="0">
        <a:spcBef>
          <a:spcPct val="0"/>
        </a:spcBef>
        <a:spcAft>
          <a:spcPct val="0"/>
        </a:spcAft>
        <a:defRPr sz="21100">
          <a:solidFill>
            <a:schemeClr val="tx2"/>
          </a:solidFill>
          <a:latin typeface="Arial" charset="0"/>
        </a:defRPr>
      </a:lvl2pPr>
      <a:lvl3pPr algn="ctr" rtl="0" eaLnBrk="0" fontAlgn="base" hangingPunct="0">
        <a:spcBef>
          <a:spcPct val="0"/>
        </a:spcBef>
        <a:spcAft>
          <a:spcPct val="0"/>
        </a:spcAft>
        <a:defRPr sz="21100">
          <a:solidFill>
            <a:schemeClr val="tx2"/>
          </a:solidFill>
          <a:latin typeface="Arial" charset="0"/>
        </a:defRPr>
      </a:lvl3pPr>
      <a:lvl4pPr algn="ctr" rtl="0" eaLnBrk="0" fontAlgn="base" hangingPunct="0">
        <a:spcBef>
          <a:spcPct val="0"/>
        </a:spcBef>
        <a:spcAft>
          <a:spcPct val="0"/>
        </a:spcAft>
        <a:defRPr sz="21100">
          <a:solidFill>
            <a:schemeClr val="tx2"/>
          </a:solidFill>
          <a:latin typeface="Arial" charset="0"/>
        </a:defRPr>
      </a:lvl4pPr>
      <a:lvl5pPr algn="ctr" rtl="0" eaLnBrk="0" fontAlgn="base" hangingPunct="0">
        <a:spcBef>
          <a:spcPct val="0"/>
        </a:spcBef>
        <a:spcAft>
          <a:spcPct val="0"/>
        </a:spcAft>
        <a:defRPr sz="21100">
          <a:solidFill>
            <a:schemeClr val="tx2"/>
          </a:solidFill>
          <a:latin typeface="Arial" charset="0"/>
        </a:defRPr>
      </a:lvl5pPr>
      <a:lvl6pPr marL="2194560" algn="ctr" rtl="0" fontAlgn="base">
        <a:spcBef>
          <a:spcPct val="0"/>
        </a:spcBef>
        <a:spcAft>
          <a:spcPct val="0"/>
        </a:spcAft>
        <a:defRPr sz="21100">
          <a:solidFill>
            <a:schemeClr val="tx2"/>
          </a:solidFill>
          <a:latin typeface="Arial" charset="0"/>
        </a:defRPr>
      </a:lvl6pPr>
      <a:lvl7pPr marL="4389120" algn="ctr" rtl="0" fontAlgn="base">
        <a:spcBef>
          <a:spcPct val="0"/>
        </a:spcBef>
        <a:spcAft>
          <a:spcPct val="0"/>
        </a:spcAft>
        <a:defRPr sz="21100">
          <a:solidFill>
            <a:schemeClr val="tx2"/>
          </a:solidFill>
          <a:latin typeface="Arial" charset="0"/>
        </a:defRPr>
      </a:lvl7pPr>
      <a:lvl8pPr marL="6583680" algn="ctr" rtl="0" fontAlgn="base">
        <a:spcBef>
          <a:spcPct val="0"/>
        </a:spcBef>
        <a:spcAft>
          <a:spcPct val="0"/>
        </a:spcAft>
        <a:defRPr sz="21100">
          <a:solidFill>
            <a:schemeClr val="tx2"/>
          </a:solidFill>
          <a:latin typeface="Arial" charset="0"/>
        </a:defRPr>
      </a:lvl8pPr>
      <a:lvl9pPr marL="8778240" algn="ctr" rtl="0" fontAlgn="base">
        <a:spcBef>
          <a:spcPct val="0"/>
        </a:spcBef>
        <a:spcAft>
          <a:spcPct val="0"/>
        </a:spcAft>
        <a:defRPr sz="21100">
          <a:solidFill>
            <a:schemeClr val="tx2"/>
          </a:solidFill>
          <a:latin typeface="Arial" charset="0"/>
        </a:defRPr>
      </a:lvl9pPr>
    </p:titleStyle>
    <p:bodyStyle>
      <a:lvl1pPr marL="1644650" indent="-1644650" algn="l"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rtl="0" eaLnBrk="0" fontAlgn="base" hangingPunct="0">
        <a:spcBef>
          <a:spcPct val="20000"/>
        </a:spcBef>
        <a:spcAft>
          <a:spcPct val="0"/>
        </a:spcAft>
        <a:buChar char="–"/>
        <a:defRPr sz="13400">
          <a:solidFill>
            <a:schemeClr val="tx1"/>
          </a:solidFill>
          <a:latin typeface="+mn-lt"/>
        </a:defRPr>
      </a:lvl2pPr>
      <a:lvl3pPr marL="5486400" indent="-1096963" algn="l" rtl="0" eaLnBrk="0" fontAlgn="base" hangingPunct="0">
        <a:spcBef>
          <a:spcPct val="20000"/>
        </a:spcBef>
        <a:spcAft>
          <a:spcPct val="0"/>
        </a:spcAft>
        <a:buChar char="•"/>
        <a:defRPr sz="11500">
          <a:solidFill>
            <a:schemeClr val="tx1"/>
          </a:solidFill>
          <a:latin typeface="+mn-lt"/>
        </a:defRPr>
      </a:lvl3pPr>
      <a:lvl4pPr marL="7680325" indent="-1096963" algn="l" rtl="0" eaLnBrk="0" fontAlgn="base" hangingPunct="0">
        <a:spcBef>
          <a:spcPct val="20000"/>
        </a:spcBef>
        <a:spcAft>
          <a:spcPct val="0"/>
        </a:spcAft>
        <a:buChar char="–"/>
        <a:defRPr sz="9600">
          <a:solidFill>
            <a:schemeClr val="tx1"/>
          </a:solidFill>
          <a:latin typeface="+mn-lt"/>
        </a:defRPr>
      </a:lvl4pPr>
      <a:lvl5pPr marL="9874250" indent="-1096963" algn="l" rtl="0" eaLnBrk="0" fontAlgn="base" hangingPunct="0">
        <a:spcBef>
          <a:spcPct val="20000"/>
        </a:spcBef>
        <a:spcAft>
          <a:spcPct val="0"/>
        </a:spcAft>
        <a:buChar char="»"/>
        <a:defRPr sz="9600">
          <a:solidFill>
            <a:schemeClr val="tx1"/>
          </a:solidFill>
          <a:latin typeface="+mn-lt"/>
        </a:defRPr>
      </a:lvl5pPr>
      <a:lvl6pPr marL="12070080" indent="-1097280" algn="l" rtl="0" fontAlgn="base">
        <a:spcBef>
          <a:spcPct val="20000"/>
        </a:spcBef>
        <a:spcAft>
          <a:spcPct val="0"/>
        </a:spcAft>
        <a:buChar char="»"/>
        <a:defRPr sz="9600">
          <a:solidFill>
            <a:schemeClr val="tx1"/>
          </a:solidFill>
          <a:latin typeface="+mn-lt"/>
        </a:defRPr>
      </a:lvl6pPr>
      <a:lvl7pPr marL="14264640" indent="-1097280" algn="l" rtl="0" fontAlgn="base">
        <a:spcBef>
          <a:spcPct val="20000"/>
        </a:spcBef>
        <a:spcAft>
          <a:spcPct val="0"/>
        </a:spcAft>
        <a:buChar char="»"/>
        <a:defRPr sz="9600">
          <a:solidFill>
            <a:schemeClr val="tx1"/>
          </a:solidFill>
          <a:latin typeface="+mn-lt"/>
        </a:defRPr>
      </a:lvl7pPr>
      <a:lvl8pPr marL="16459200" indent="-1097280" algn="l" rtl="0" fontAlgn="base">
        <a:spcBef>
          <a:spcPct val="20000"/>
        </a:spcBef>
        <a:spcAft>
          <a:spcPct val="0"/>
        </a:spcAft>
        <a:buChar char="»"/>
        <a:defRPr sz="9600">
          <a:solidFill>
            <a:schemeClr val="tx1"/>
          </a:solidFill>
          <a:latin typeface="+mn-lt"/>
        </a:defRPr>
      </a:lvl8pPr>
      <a:lvl9pPr marL="18653760" indent="-1097280" algn="l" rtl="0" fontAlgn="base">
        <a:spcBef>
          <a:spcPct val="20000"/>
        </a:spcBef>
        <a:spcAft>
          <a:spcPct val="0"/>
        </a:spcAft>
        <a:buChar char="»"/>
        <a:defRPr sz="9600">
          <a:solidFill>
            <a:schemeClr val="tx1"/>
          </a:solidFill>
          <a:latin typeface="+mn-lt"/>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0" descr="SOW 2009 cover.bmp"/>
          <p:cNvPicPr>
            <a:picLocks noChangeAspect="1" noChangeArrowheads="1"/>
          </p:cNvPicPr>
          <p:nvPr/>
        </p:nvPicPr>
        <p:blipFill>
          <a:blip r:embed="rId3"/>
          <a:srcRect/>
          <a:stretch>
            <a:fillRect/>
          </a:stretch>
        </p:blipFill>
        <p:spPr bwMode="auto">
          <a:xfrm>
            <a:off x="37261800" y="8229600"/>
            <a:ext cx="2290431" cy="3048000"/>
          </a:xfrm>
          <a:prstGeom prst="rect">
            <a:avLst/>
          </a:prstGeom>
          <a:noFill/>
          <a:ln w="9525">
            <a:noFill/>
            <a:miter lim="800000"/>
            <a:headEnd/>
            <a:tailEnd/>
          </a:ln>
        </p:spPr>
      </p:pic>
      <p:pic>
        <p:nvPicPr>
          <p:cNvPr id="70" name="Picture 1"/>
          <p:cNvPicPr>
            <a:picLocks noChangeAspect="1" noChangeArrowheads="1"/>
          </p:cNvPicPr>
          <p:nvPr/>
        </p:nvPicPr>
        <p:blipFill>
          <a:blip r:embed="rId4"/>
          <a:srcRect/>
          <a:stretch>
            <a:fillRect/>
          </a:stretch>
        </p:blipFill>
        <p:spPr bwMode="auto">
          <a:xfrm>
            <a:off x="42062400" y="8290264"/>
            <a:ext cx="2136775" cy="2987336"/>
          </a:xfrm>
          <a:prstGeom prst="rect">
            <a:avLst/>
          </a:prstGeom>
          <a:noFill/>
          <a:ln w="9525">
            <a:noFill/>
            <a:miter lim="800000"/>
            <a:headEnd/>
            <a:tailEnd/>
          </a:ln>
        </p:spPr>
      </p:pic>
      <p:pic>
        <p:nvPicPr>
          <p:cNvPr id="73" name="Picture 2"/>
          <p:cNvPicPr>
            <a:picLocks noChangeAspect="1" noChangeArrowheads="1"/>
          </p:cNvPicPr>
          <p:nvPr/>
        </p:nvPicPr>
        <p:blipFill>
          <a:blip r:embed="rId5"/>
          <a:srcRect/>
          <a:stretch>
            <a:fillRect/>
          </a:stretch>
        </p:blipFill>
        <p:spPr bwMode="auto">
          <a:xfrm>
            <a:off x="45872400" y="8161932"/>
            <a:ext cx="2801938" cy="3115668"/>
          </a:xfrm>
          <a:prstGeom prst="rect">
            <a:avLst/>
          </a:prstGeom>
          <a:noFill/>
          <a:ln w="9525">
            <a:noFill/>
            <a:miter lim="800000"/>
            <a:headEnd/>
            <a:tailEnd/>
          </a:ln>
        </p:spPr>
      </p:pic>
      <p:graphicFrame>
        <p:nvGraphicFramePr>
          <p:cNvPr id="74" name="Group 159"/>
          <p:cNvGraphicFramePr>
            <a:graphicFrameLocks noGrp="1"/>
          </p:cNvGraphicFramePr>
          <p:nvPr/>
        </p:nvGraphicFramePr>
        <p:xfrm>
          <a:off x="35585400" y="7467600"/>
          <a:ext cx="13258800" cy="5486400"/>
        </p:xfrm>
        <a:graphic>
          <a:graphicData uri="http://schemas.openxmlformats.org/drawingml/2006/table">
            <a:tbl>
              <a:tblPr/>
              <a:tblGrid>
                <a:gridCol w="4724400"/>
                <a:gridCol w="4267200"/>
                <a:gridCol w="4267200"/>
              </a:tblGrid>
              <a:tr h="711002">
                <a:tc gridSpan="3">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rPr>
                        <a:t>Assignments include reading and responses regarding: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089734">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5664">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Calibri" pitchFamily="34" charset="0"/>
                        </a:rPr>
                        <a:t>Connects science and civic engagement</a:t>
                      </a:r>
                      <a:r>
                        <a:rPr kumimoji="0" lang="en-US" sz="2400" b="0" i="0" u="none" strike="noStrike" cap="none" normalizeH="0" baseline="0" dirty="0" smtClean="0">
                          <a:ln>
                            <a:noFill/>
                          </a:ln>
                          <a:solidFill>
                            <a:schemeClr val="tx1"/>
                          </a:solidFill>
                          <a:effectLst/>
                          <a:latin typeface="Calibri" pitchFamily="34" charset="0"/>
                        </a:rPr>
                        <a:t> through complex, contested current and unresolved environmental  issues.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Calibri" pitchFamily="34" charset="0"/>
                        </a:rPr>
                        <a:t>Focuses on contested issues</a:t>
                      </a:r>
                      <a:r>
                        <a:rPr kumimoji="0" lang="en-US" sz="2400" b="0" i="0" u="none" strike="noStrike" cap="none" normalizeH="0" baseline="0" dirty="0" smtClean="0">
                          <a:ln>
                            <a:noFill/>
                          </a:ln>
                          <a:solidFill>
                            <a:schemeClr val="tx1"/>
                          </a:solidFill>
                          <a:effectLst/>
                          <a:latin typeface="Calibri" pitchFamily="34" charset="0"/>
                        </a:rPr>
                        <a:t> with student engagement of civic questions that require attention now.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Calibri" pitchFamily="34" charset="0"/>
                        </a:rPr>
                        <a:t>Reveal the limits of science </a:t>
                      </a:r>
                      <a:r>
                        <a:rPr kumimoji="0" lang="en-US" sz="2400" b="0" i="0" u="none" strike="noStrike" cap="none" normalizeH="0" baseline="0" dirty="0" smtClean="0">
                          <a:ln>
                            <a:noFill/>
                          </a:ln>
                          <a:solidFill>
                            <a:schemeClr val="tx1"/>
                          </a:solidFill>
                          <a:effectLst/>
                          <a:latin typeface="Calibri" pitchFamily="34" charset="0"/>
                        </a:rPr>
                        <a:t>by identifying elements of public issues where science does not help us decide what to do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 name="Rectangle 181"/>
          <p:cNvSpPr>
            <a:spLocks noChangeArrowheads="1"/>
          </p:cNvSpPr>
          <p:nvPr/>
        </p:nvSpPr>
        <p:spPr bwMode="auto">
          <a:xfrm>
            <a:off x="8382000" y="15697200"/>
            <a:ext cx="51206400" cy="0"/>
          </a:xfrm>
          <a:prstGeom prst="rect">
            <a:avLst/>
          </a:prstGeom>
          <a:noFill/>
          <a:ln w="9525">
            <a:noFill/>
            <a:miter lim="800000"/>
            <a:headEnd/>
            <a:tailEnd/>
          </a:ln>
        </p:spPr>
        <p:txBody>
          <a:bodyPr wrap="none" anchor="ctr">
            <a:spAutoFit/>
          </a:bodyPr>
          <a:lstStyle/>
          <a:p>
            <a:endParaRPr lang="en-US"/>
          </a:p>
        </p:txBody>
      </p:sp>
      <p:sp>
        <p:nvSpPr>
          <p:cNvPr id="76" name="Text Box 198"/>
          <p:cNvSpPr txBox="1">
            <a:spLocks noChangeArrowheads="1"/>
          </p:cNvSpPr>
          <p:nvPr/>
        </p:nvSpPr>
        <p:spPr bwMode="auto">
          <a:xfrm>
            <a:off x="34366200" y="4808537"/>
            <a:ext cx="15773400" cy="830263"/>
          </a:xfrm>
          <a:prstGeom prst="rect">
            <a:avLst/>
          </a:prstGeom>
          <a:solidFill>
            <a:srgbClr val="92D050"/>
          </a:solidFill>
          <a:ln w="9525">
            <a:solidFill>
              <a:schemeClr val="accent3">
                <a:lumMod val="50000"/>
              </a:schemeClr>
            </a:solidFill>
            <a:miter lim="800000"/>
            <a:headEnd/>
            <a:tailEnd/>
          </a:ln>
          <a:effectLst/>
        </p:spPr>
        <p:txBody>
          <a:bodyPr wrap="square">
            <a:spAutoFit/>
          </a:bodyPr>
          <a:lstStyle/>
          <a:p>
            <a:pPr algn="ctr" defTabSz="914400">
              <a:spcBef>
                <a:spcPct val="50000"/>
              </a:spcBef>
              <a:defRPr/>
            </a:pPr>
            <a:r>
              <a:rPr lang="en-US" sz="4800" b="1" smtClean="0"/>
              <a:t>Post-Secondary </a:t>
            </a:r>
            <a:r>
              <a:rPr lang="en-US" sz="4800" b="1" dirty="0"/>
              <a:t>Education</a:t>
            </a:r>
          </a:p>
        </p:txBody>
      </p:sp>
      <p:sp>
        <p:nvSpPr>
          <p:cNvPr id="77" name="Text Box 199"/>
          <p:cNvSpPr txBox="1">
            <a:spLocks noChangeArrowheads="1"/>
          </p:cNvSpPr>
          <p:nvPr/>
        </p:nvSpPr>
        <p:spPr bwMode="auto">
          <a:xfrm>
            <a:off x="18592800" y="5257800"/>
            <a:ext cx="14249400" cy="838200"/>
          </a:xfrm>
          <a:prstGeom prst="rect">
            <a:avLst/>
          </a:prstGeom>
          <a:solidFill>
            <a:srgbClr val="92D050"/>
          </a:solidFill>
          <a:ln w="9525">
            <a:solidFill>
              <a:schemeClr val="accent3">
                <a:lumMod val="50000"/>
              </a:schemeClr>
            </a:solidFill>
            <a:miter lim="800000"/>
            <a:headEnd/>
            <a:tailEnd/>
          </a:ln>
          <a:effectLst/>
        </p:spPr>
        <p:txBody>
          <a:bodyPr wrap="square">
            <a:spAutoFit/>
          </a:bodyPr>
          <a:lstStyle/>
          <a:p>
            <a:pPr algn="ctr" defTabSz="914400">
              <a:spcBef>
                <a:spcPct val="50000"/>
              </a:spcBef>
              <a:defRPr/>
            </a:pPr>
            <a:r>
              <a:rPr lang="en-US" sz="4800" b="1" dirty="0"/>
              <a:t>K – 12 Education</a:t>
            </a:r>
          </a:p>
        </p:txBody>
      </p:sp>
      <p:grpSp>
        <p:nvGrpSpPr>
          <p:cNvPr id="53" name="Group 52"/>
          <p:cNvGrpSpPr/>
          <p:nvPr/>
        </p:nvGrpSpPr>
        <p:grpSpPr>
          <a:xfrm>
            <a:off x="914400" y="5666416"/>
            <a:ext cx="15849600" cy="12264338"/>
            <a:chOff x="2667000" y="5638800"/>
            <a:chExt cx="15011400" cy="10942433"/>
          </a:xfrm>
        </p:grpSpPr>
        <p:sp>
          <p:nvSpPr>
            <p:cNvPr id="67" name="Rectangle 1"/>
            <p:cNvSpPr>
              <a:spLocks noChangeArrowheads="1"/>
            </p:cNvSpPr>
            <p:nvPr/>
          </p:nvSpPr>
          <p:spPr bwMode="auto">
            <a:xfrm>
              <a:off x="2955681" y="5954095"/>
              <a:ext cx="14345749" cy="10627138"/>
            </a:xfrm>
            <a:prstGeom prst="rect">
              <a:avLst/>
            </a:prstGeom>
            <a:noFill/>
            <a:ln w="9525">
              <a:noFill/>
              <a:miter lim="800000"/>
              <a:headEnd/>
              <a:tailEnd/>
            </a:ln>
          </p:spPr>
          <p:txBody>
            <a:bodyPr wrap="square" anchor="ctr">
              <a:spAutoFit/>
            </a:bodyPr>
            <a:lstStyle/>
            <a:p>
              <a:pPr algn="ctr" defTabSz="914400"/>
              <a:r>
                <a:rPr lang="en-US" sz="3200" dirty="0">
                  <a:cs typeface="Times New Roman" pitchFamily="18" charset="0"/>
                </a:rPr>
                <a:t>ABSTRACT</a:t>
              </a:r>
            </a:p>
            <a:p>
              <a:pPr algn="just" defTabSz="914400"/>
              <a:endParaRPr lang="en-US" sz="3200" dirty="0">
                <a:cs typeface="Times New Roman" pitchFamily="18" charset="0"/>
              </a:endParaRPr>
            </a:p>
            <a:p>
              <a:pPr algn="just" defTabSz="914400"/>
              <a:r>
                <a:rPr lang="en-US" sz="3200" dirty="0">
                  <a:cs typeface="Times New Roman" pitchFamily="18" charset="0"/>
                </a:rPr>
                <a:t>In a world in which the majority of the American public gets its scientific information from </a:t>
              </a:r>
              <a:r>
                <a:rPr lang="en-US" sz="3200" dirty="0" smtClean="0">
                  <a:cs typeface="Times New Roman" pitchFamily="18" charset="0"/>
                </a:rPr>
                <a:t>media </a:t>
              </a:r>
              <a:r>
                <a:rPr lang="en-US" sz="3200" dirty="0">
                  <a:cs typeface="Times New Roman" pitchFamily="18" charset="0"/>
                </a:rPr>
                <a:t>sound bites</a:t>
              </a:r>
              <a:r>
                <a:rPr lang="en-US" sz="3200" dirty="0" smtClean="0">
                  <a:cs typeface="Times New Roman" pitchFamily="18" charset="0"/>
                </a:rPr>
                <a:t>, </a:t>
              </a:r>
              <a:r>
                <a:rPr lang="en-US" sz="3200" dirty="0">
                  <a:cs typeface="Times New Roman" pitchFamily="18" charset="0"/>
                </a:rPr>
                <a:t>the Whitaker Center at FGCU is involving local citizens in the scientific process to improve their understanding of science concepts and the critical role science plays in modern society.</a:t>
              </a:r>
            </a:p>
            <a:p>
              <a:pPr algn="just" defTabSz="914400"/>
              <a:endParaRPr lang="en-US" sz="3200" dirty="0"/>
            </a:p>
            <a:p>
              <a:pPr algn="just" defTabSz="914400" eaLnBrk="0" hangingPunct="0"/>
              <a:r>
                <a:rPr lang="en-US" sz="3200" dirty="0">
                  <a:cs typeface="Times New Roman" pitchFamily="18" charset="0"/>
                </a:rPr>
                <a:t>University-sponsored initiatives in cooperation with other community organizations in which local residents and students participate include a monthly </a:t>
              </a:r>
              <a:r>
                <a:rPr lang="en-US" sz="3200" dirty="0" smtClean="0">
                  <a:cs typeface="Times New Roman" pitchFamily="18" charset="0"/>
                </a:rPr>
                <a:t>frog </a:t>
              </a:r>
              <a:r>
                <a:rPr lang="en-US" sz="3200" dirty="0">
                  <a:cs typeface="Times New Roman" pitchFamily="18" charset="0"/>
                </a:rPr>
                <a:t>m</a:t>
              </a:r>
              <a:r>
                <a:rPr lang="en-US" sz="3200" dirty="0" smtClean="0">
                  <a:cs typeface="Times New Roman" pitchFamily="18" charset="0"/>
                </a:rPr>
                <a:t>onitoring </a:t>
              </a:r>
              <a:r>
                <a:rPr lang="en-US" sz="3200" dirty="0">
                  <a:cs typeface="Times New Roman" pitchFamily="18" charset="0"/>
                </a:rPr>
                <a:t>program, the monitoring of critical ecological processes at local parks, conservation areas and on the University campus, a Summer Research Opportunities program that engages middle school students in developing and completing research experiments such as </a:t>
              </a:r>
              <a:r>
                <a:rPr lang="en-US" sz="3200" dirty="0" smtClean="0">
                  <a:cs typeface="Times New Roman" pitchFamily="18" charset="0"/>
                </a:rPr>
                <a:t>carbon </a:t>
              </a:r>
              <a:r>
                <a:rPr lang="en-US" sz="3200" dirty="0">
                  <a:cs typeface="Times New Roman" pitchFamily="18" charset="0"/>
                </a:rPr>
                <a:t>budgets and analyzing coastal geomorphology.  In classroom settings at the University, students learn to become more proficient in finding and evaluating resources, and understanding the role of scientific data in decision- and </a:t>
              </a:r>
              <a:r>
                <a:rPr lang="en-US" sz="3200" dirty="0" smtClean="0">
                  <a:cs typeface="Times New Roman" pitchFamily="18" charset="0"/>
                </a:rPr>
                <a:t>policy-making</a:t>
              </a:r>
              <a:r>
                <a:rPr lang="en-US" sz="3200" dirty="0">
                  <a:cs typeface="Times New Roman" pitchFamily="18" charset="0"/>
                </a:rPr>
                <a:t>.  For example, in interdisciplinary global climate change course, students develop their own strategies to compare opposing theories.  After learning the science, students evaluate potential impacts, adaptations and the ethics of mitigation strategies. In another course, students learn how to become more civically engaged as well as critically evaluate sources, and understand the science and technology of current issues</a:t>
              </a:r>
              <a:r>
                <a:rPr lang="en-US" sz="3200" dirty="0" smtClean="0">
                  <a:cs typeface="Times New Roman" pitchFamily="18" charset="0"/>
                </a:rPr>
                <a:t>.</a:t>
              </a:r>
            </a:p>
            <a:p>
              <a:pPr algn="just" defTabSz="914400" eaLnBrk="0" hangingPunct="0"/>
              <a:endParaRPr lang="en-US" sz="3200" dirty="0" smtClean="0">
                <a:cs typeface="Times New Roman" pitchFamily="18" charset="0"/>
              </a:endParaRPr>
            </a:p>
            <a:p>
              <a:pPr algn="just" defTabSz="914400" eaLnBrk="0" hangingPunct="0"/>
              <a:endParaRPr lang="en-US" sz="3200" dirty="0" smtClean="0">
                <a:cs typeface="Times New Roman" pitchFamily="18" charset="0"/>
              </a:endParaRPr>
            </a:p>
            <a:p>
              <a:pPr algn="just" defTabSz="914400" eaLnBrk="0" hangingPunct="0"/>
              <a:endParaRPr lang="en-US" sz="3200" dirty="0"/>
            </a:p>
          </p:txBody>
        </p:sp>
        <p:sp>
          <p:nvSpPr>
            <p:cNvPr id="78" name="Rectangle 77"/>
            <p:cNvSpPr/>
            <p:nvPr/>
          </p:nvSpPr>
          <p:spPr>
            <a:xfrm>
              <a:off x="2667000" y="5638800"/>
              <a:ext cx="15011400" cy="10820400"/>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9" name="Rectangle 78"/>
          <p:cNvSpPr/>
          <p:nvPr/>
        </p:nvSpPr>
        <p:spPr>
          <a:xfrm>
            <a:off x="34442400" y="5715000"/>
            <a:ext cx="15697200" cy="8534400"/>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Text Box 281"/>
          <p:cNvSpPr txBox="1">
            <a:spLocks noChangeArrowheads="1"/>
          </p:cNvSpPr>
          <p:nvPr/>
        </p:nvSpPr>
        <p:spPr bwMode="auto">
          <a:xfrm>
            <a:off x="1828800" y="18135600"/>
            <a:ext cx="15697200" cy="1539875"/>
          </a:xfrm>
          <a:prstGeom prst="rect">
            <a:avLst/>
          </a:prstGeom>
          <a:noFill/>
          <a:ln w="9525">
            <a:noFill/>
            <a:miter lim="800000"/>
            <a:headEnd/>
            <a:tailEnd/>
          </a:ln>
        </p:spPr>
        <p:txBody>
          <a:bodyPr>
            <a:spAutoFit/>
          </a:bodyPr>
          <a:lstStyle/>
          <a:p>
            <a:pPr defTabSz="914400">
              <a:spcBef>
                <a:spcPct val="50000"/>
              </a:spcBef>
            </a:pPr>
            <a:endParaRPr lang="en-US"/>
          </a:p>
        </p:txBody>
      </p:sp>
      <p:sp>
        <p:nvSpPr>
          <p:cNvPr id="87" name="Rectangle 31"/>
          <p:cNvSpPr/>
          <p:nvPr/>
        </p:nvSpPr>
        <p:spPr>
          <a:xfrm>
            <a:off x="1143000" y="20193000"/>
            <a:ext cx="15849600" cy="11201400"/>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Text Box 163"/>
          <p:cNvSpPr txBox="1">
            <a:spLocks noChangeArrowheads="1"/>
          </p:cNvSpPr>
          <p:nvPr/>
        </p:nvSpPr>
        <p:spPr bwMode="auto">
          <a:xfrm>
            <a:off x="1524000" y="20421600"/>
            <a:ext cx="14706600" cy="3048000"/>
          </a:xfrm>
          <a:prstGeom prst="rect">
            <a:avLst/>
          </a:prstGeom>
          <a:noFill/>
          <a:ln w="9525">
            <a:noFill/>
            <a:miter lim="800000"/>
            <a:headEnd/>
            <a:tailEnd/>
          </a:ln>
        </p:spPr>
        <p:txBody>
          <a:bodyPr wrap="square">
            <a:spAutoFit/>
          </a:bodyPr>
          <a:lstStyle/>
          <a:p>
            <a:pPr algn="ctr" defTabSz="914400"/>
            <a:r>
              <a:rPr lang="en-US" sz="2400" b="1" dirty="0"/>
              <a:t>Summer Science Institute </a:t>
            </a:r>
            <a:endParaRPr lang="en-US" sz="2400" b="1" i="1" dirty="0"/>
          </a:p>
          <a:p>
            <a:pPr algn="ctr" defTabSz="914400"/>
            <a:endParaRPr lang="en-US" sz="2400" dirty="0"/>
          </a:p>
          <a:p>
            <a:pPr algn="just" defTabSz="914400"/>
            <a:r>
              <a:rPr lang="en-US" sz="2400" i="1" dirty="0"/>
              <a:t>The Whitaker Center strives to improve K-5 STEM education by conducting one-week long in-service training Summer Science Institutes for public elementary school teachers.  Institutes are designed to: (1) allow teachers </a:t>
            </a:r>
            <a:r>
              <a:rPr lang="en-US" sz="2400" i="1" dirty="0" smtClean="0"/>
              <a:t>to develop </a:t>
            </a:r>
            <a:r>
              <a:rPr lang="en-US" sz="2400" i="1" dirty="0"/>
              <a:t>inquiry-based activities; (2) provide teachers with the conceptual foundation and content to feel comfortable delivering the curriculum; and (3) address the State Science Standards and Benchmarks.  Institutes bring teachers and FGCU STEM and STEM education faculty together to develop lesson plans in a given scientific discipline.</a:t>
            </a:r>
          </a:p>
        </p:txBody>
      </p:sp>
      <p:graphicFrame>
        <p:nvGraphicFramePr>
          <p:cNvPr id="89" name="Group 393"/>
          <p:cNvGraphicFramePr>
            <a:graphicFrameLocks noGrp="1"/>
          </p:cNvGraphicFramePr>
          <p:nvPr/>
        </p:nvGraphicFramePr>
        <p:xfrm>
          <a:off x="1676400" y="23545801"/>
          <a:ext cx="14478000" cy="5562599"/>
        </p:xfrm>
        <a:graphic>
          <a:graphicData uri="http://schemas.openxmlformats.org/drawingml/2006/table">
            <a:tbl>
              <a:tblPr/>
              <a:tblGrid>
                <a:gridCol w="4826000"/>
                <a:gridCol w="4826000"/>
                <a:gridCol w="4826000"/>
              </a:tblGrid>
              <a:tr h="3993635">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806950" rtl="0" eaLnBrk="1" fontAlgn="base" latinLnBrk="0" hangingPunct="1">
                        <a:lnSpc>
                          <a:spcPct val="100000"/>
                        </a:lnSpc>
                        <a:spcBef>
                          <a:spcPct val="20000"/>
                        </a:spcBef>
                        <a:spcAft>
                          <a:spcPct val="0"/>
                        </a:spcAft>
                        <a:buClrTx/>
                        <a:buSzTx/>
                        <a:buFont typeface="Arial" charset="0"/>
                        <a:buNone/>
                        <a:tabLst/>
                      </a:pPr>
                      <a:endParaRPr kumimoji="0" lang="en-US" sz="1800" b="0" i="1"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8964">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Calibri" pitchFamily="34" charset="0"/>
                        </a:rPr>
                        <a:t>Limits of science: </a:t>
                      </a:r>
                      <a:r>
                        <a:rPr kumimoji="0" lang="en-US" sz="2400" b="0" i="0" u="none" strike="noStrike" cap="none" normalizeH="0" baseline="0" dirty="0" smtClean="0">
                          <a:ln>
                            <a:noFill/>
                          </a:ln>
                          <a:solidFill>
                            <a:schemeClr val="tx1"/>
                          </a:solidFill>
                          <a:effectLst/>
                          <a:latin typeface="Calibri" pitchFamily="34" charset="0"/>
                        </a:rPr>
                        <a:t>Teachers gain an appreciation of the imperfections of scientific investigation.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Calibri" pitchFamily="34" charset="0"/>
                        </a:rPr>
                        <a:t>Projects practical and engaging: </a:t>
                      </a:r>
                      <a:r>
                        <a:rPr kumimoji="0" lang="en-US" sz="2400" b="0" i="0" u="none" strike="noStrike" cap="none" normalizeH="0" baseline="0" dirty="0" smtClean="0">
                          <a:ln>
                            <a:noFill/>
                          </a:ln>
                          <a:solidFill>
                            <a:schemeClr val="tx1"/>
                          </a:solidFill>
                          <a:effectLst/>
                          <a:latin typeface="Calibri" pitchFamily="34" charset="0"/>
                        </a:rPr>
                        <a:t>Teachers and students are engaged in inquiry-based science activities.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Calibri" pitchFamily="34" charset="0"/>
                        </a:rPr>
                        <a:t>Scientific knowledge and method: </a:t>
                      </a:r>
                      <a:r>
                        <a:rPr kumimoji="0" lang="en-US" sz="2400" b="0" i="0" u="none" strike="noStrike" cap="none" normalizeH="0" baseline="0" dirty="0" smtClean="0">
                          <a:ln>
                            <a:noFill/>
                          </a:ln>
                          <a:solidFill>
                            <a:schemeClr val="tx1"/>
                          </a:solidFill>
                          <a:effectLst/>
                          <a:latin typeface="Calibri" pitchFamily="34" charset="0"/>
                        </a:rPr>
                        <a:t>Teachers develop an appreciation of science through the development of research exercises.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0" name="Text Box 380"/>
          <p:cNvSpPr txBox="1">
            <a:spLocks noChangeArrowheads="1"/>
          </p:cNvSpPr>
          <p:nvPr/>
        </p:nvSpPr>
        <p:spPr bwMode="auto">
          <a:xfrm>
            <a:off x="1676400" y="29489401"/>
            <a:ext cx="14554200" cy="1200329"/>
          </a:xfrm>
          <a:prstGeom prst="rect">
            <a:avLst/>
          </a:prstGeom>
          <a:noFill/>
          <a:ln w="9525">
            <a:noFill/>
            <a:miter lim="800000"/>
            <a:headEnd/>
            <a:tailEnd/>
          </a:ln>
        </p:spPr>
        <p:txBody>
          <a:bodyPr wrap="square">
            <a:spAutoFit/>
          </a:bodyPr>
          <a:lstStyle/>
          <a:p>
            <a:pPr algn="just" defTabSz="914400">
              <a:spcBef>
                <a:spcPct val="50000"/>
              </a:spcBef>
            </a:pPr>
            <a:r>
              <a:rPr lang="en-US" sz="2400" dirty="0"/>
              <a:t>Approximately 30 teachers have completed institutes thus far.  These teachers are employing and sharing inquiry-based activities within five elementary schools in Collier County, Florida.  In the future, teaching activities will be uploaded to a national digital library for further dissemination. </a:t>
            </a:r>
          </a:p>
        </p:txBody>
      </p:sp>
      <p:grpSp>
        <p:nvGrpSpPr>
          <p:cNvPr id="91" name="Group 90"/>
          <p:cNvGrpSpPr/>
          <p:nvPr/>
        </p:nvGrpSpPr>
        <p:grpSpPr>
          <a:xfrm>
            <a:off x="34600866" y="5791200"/>
            <a:ext cx="15538734" cy="8363129"/>
            <a:chOff x="22102461" y="6095999"/>
            <a:chExt cx="15235539" cy="8217947"/>
          </a:xfrm>
        </p:grpSpPr>
        <p:sp>
          <p:nvSpPr>
            <p:cNvPr id="92" name="Text Box 86"/>
            <p:cNvSpPr txBox="1">
              <a:spLocks noChangeArrowheads="1"/>
            </p:cNvSpPr>
            <p:nvPr/>
          </p:nvSpPr>
          <p:spPr bwMode="auto">
            <a:xfrm>
              <a:off x="22783800" y="6095999"/>
              <a:ext cx="14554200" cy="1421438"/>
            </a:xfrm>
            <a:prstGeom prst="rect">
              <a:avLst/>
            </a:prstGeom>
            <a:noFill/>
            <a:ln w="9525">
              <a:noFill/>
              <a:miter lim="800000"/>
              <a:headEnd/>
              <a:tailEnd/>
            </a:ln>
          </p:spPr>
          <p:txBody>
            <a:bodyPr>
              <a:spAutoFit/>
            </a:bodyPr>
            <a:lstStyle/>
            <a:p>
              <a:pPr algn="ctr" defTabSz="914400"/>
              <a:r>
                <a:rPr lang="en-US" sz="2800" b="1" dirty="0"/>
                <a:t>University Colloquium:  A Sustainable </a:t>
              </a:r>
              <a:r>
                <a:rPr lang="en-US" sz="2800" b="1" dirty="0" smtClean="0"/>
                <a:t>Future</a:t>
              </a:r>
              <a:endParaRPr lang="en-US" sz="2000" dirty="0"/>
            </a:p>
            <a:p>
              <a:pPr algn="just" defTabSz="914400"/>
              <a:r>
                <a:rPr lang="en-US" sz="2000" dirty="0"/>
                <a:t>A unique 3 credit-hour semester-long course </a:t>
              </a:r>
              <a:r>
                <a:rPr lang="en-US" sz="2000" b="1" i="1" u="sng" dirty="0"/>
                <a:t>required of all undergraduate students</a:t>
              </a:r>
              <a:r>
                <a:rPr lang="en-US" sz="2000" dirty="0"/>
                <a:t> at FGCU.  The goals of the course are:  understanding the concept of sustainability, developing a </a:t>
              </a:r>
              <a:r>
                <a:rPr lang="en-US" sz="2000" i="1" dirty="0"/>
                <a:t>Sense of Place</a:t>
              </a:r>
              <a:r>
                <a:rPr lang="en-US" sz="2000" dirty="0"/>
                <a:t>, and achieving an ecological perspective.  Students are required to complete 10 hours of community-based service learning within the course.</a:t>
              </a:r>
            </a:p>
          </p:txBody>
        </p:sp>
        <p:sp>
          <p:nvSpPr>
            <p:cNvPr id="93" name="Rectangle 161"/>
            <p:cNvSpPr>
              <a:spLocks noChangeArrowheads="1"/>
            </p:cNvSpPr>
            <p:nvPr/>
          </p:nvSpPr>
          <p:spPr bwMode="auto">
            <a:xfrm>
              <a:off x="22102461" y="13134454"/>
              <a:ext cx="15011399" cy="1179492"/>
            </a:xfrm>
            <a:prstGeom prst="rect">
              <a:avLst/>
            </a:prstGeom>
            <a:noFill/>
            <a:ln w="9525">
              <a:noFill/>
              <a:miter lim="800000"/>
              <a:headEnd/>
              <a:tailEnd/>
            </a:ln>
          </p:spPr>
          <p:txBody>
            <a:bodyPr anchor="ctr">
              <a:spAutoFit/>
            </a:bodyPr>
            <a:lstStyle/>
            <a:p>
              <a:pPr algn="just"/>
              <a:r>
                <a:rPr lang="en-US" sz="2400" dirty="0"/>
                <a:t>Hundreds of students enroll each semester. </a:t>
              </a:r>
              <a:r>
                <a:rPr lang="en-US" sz="2400" dirty="0" smtClean="0"/>
                <a:t>Service-learning </a:t>
              </a:r>
              <a:r>
                <a:rPr lang="en-US" sz="2400" dirty="0"/>
                <a:t>required in this course since 2007.  Nearly 4000 hours contributed from 2007-2008 in opportunities that connect students to their environment including: </a:t>
              </a:r>
              <a:r>
                <a:rPr lang="en-US" sz="2400" i="1" dirty="0"/>
                <a:t>education, health, restoration, animals, environmental and social services.</a:t>
              </a:r>
              <a:r>
                <a:rPr lang="en-US" sz="2400" dirty="0"/>
                <a:t> </a:t>
              </a:r>
            </a:p>
          </p:txBody>
        </p:sp>
      </p:grpSp>
      <p:graphicFrame>
        <p:nvGraphicFramePr>
          <p:cNvPr id="94" name="Group 478"/>
          <p:cNvGraphicFramePr>
            <a:graphicFrameLocks noGrp="1"/>
          </p:cNvGraphicFramePr>
          <p:nvPr/>
        </p:nvGraphicFramePr>
        <p:xfrm>
          <a:off x="34899600" y="15773400"/>
          <a:ext cx="14935200" cy="6705600"/>
        </p:xfrm>
        <a:graphic>
          <a:graphicData uri="http://schemas.openxmlformats.org/drawingml/2006/table">
            <a:tbl>
              <a:tblPr/>
              <a:tblGrid>
                <a:gridCol w="4672037"/>
                <a:gridCol w="3752948"/>
                <a:gridCol w="3369994"/>
                <a:gridCol w="3140221"/>
              </a:tblGrid>
              <a:tr h="5071247">
                <a:tc>
                  <a:txBody>
                    <a:bodyPr/>
                    <a:lstStyle/>
                    <a:p>
                      <a:pPr marL="0" marR="0" algn="ctr">
                        <a:lnSpc>
                          <a:spcPct val="115000"/>
                        </a:lnSpc>
                        <a:spcBef>
                          <a:spcPts val="0"/>
                        </a:spcBef>
                        <a:spcAft>
                          <a:spcPts val="1000"/>
                        </a:spcAft>
                      </a:pPr>
                      <a:r>
                        <a:rPr lang="en-US" sz="2400" b="1" dirty="0" smtClean="0">
                          <a:latin typeface="Arial" pitchFamily="34" charset="0"/>
                          <a:ea typeface="Calibri"/>
                          <a:cs typeface="Arial" pitchFamily="34" charset="0"/>
                        </a:rPr>
                        <a:t>Climate Change Science Impacts and Solutions</a:t>
                      </a:r>
                    </a:p>
                    <a:p>
                      <a:pPr marL="0" marR="0">
                        <a:lnSpc>
                          <a:spcPct val="115000"/>
                        </a:lnSpc>
                        <a:spcBef>
                          <a:spcPts val="0"/>
                        </a:spcBef>
                        <a:spcAft>
                          <a:spcPts val="1000"/>
                        </a:spcAft>
                      </a:pPr>
                      <a:r>
                        <a:rPr lang="en-US" sz="2400" dirty="0" smtClean="0">
                          <a:latin typeface="Times New Roman"/>
                          <a:ea typeface="Calibri"/>
                          <a:cs typeface="Times New Roman"/>
                        </a:rPr>
                        <a:t>Comprehensive exploration of global climate change that emphasizes solutions identified by students.</a:t>
                      </a:r>
                    </a:p>
                    <a:p>
                      <a:r>
                        <a:rPr lang="en-US" sz="2400" b="1" kern="1200" dirty="0" smtClean="0">
                          <a:solidFill>
                            <a:schemeClr val="tx1"/>
                          </a:solidFill>
                          <a:latin typeface="+mn-lt"/>
                          <a:ea typeface="+mn-ea"/>
                          <a:cs typeface="+mn-cs"/>
                        </a:rPr>
                        <a:t>SCIENCE</a:t>
                      </a:r>
                      <a:endParaRPr lang="en-US" sz="2400" kern="1200" dirty="0" smtClean="0">
                        <a:solidFill>
                          <a:schemeClr val="tx1"/>
                        </a:solidFill>
                        <a:latin typeface="+mn-lt"/>
                        <a:ea typeface="+mn-ea"/>
                        <a:cs typeface="+mn-cs"/>
                      </a:endParaRPr>
                    </a:p>
                    <a:p>
                      <a:r>
                        <a:rPr lang="en-US" sz="2400" b="1" kern="1200" dirty="0" smtClean="0">
                          <a:solidFill>
                            <a:schemeClr val="tx1"/>
                          </a:solidFill>
                          <a:latin typeface="+mn-lt"/>
                          <a:ea typeface="+mn-ea"/>
                          <a:cs typeface="+mn-cs"/>
                        </a:rPr>
                        <a:t>Milestones</a:t>
                      </a:r>
                      <a:r>
                        <a:rPr lang="en-US" sz="2400" kern="1200" dirty="0" smtClean="0">
                          <a:solidFill>
                            <a:schemeClr val="tx1"/>
                          </a:solidFill>
                          <a:latin typeface="+mn-lt"/>
                          <a:ea typeface="+mn-ea"/>
                          <a:cs typeface="+mn-cs"/>
                        </a:rPr>
                        <a:t> in the history of climate timeline.</a:t>
                      </a:r>
                    </a:p>
                    <a:p>
                      <a:r>
                        <a:rPr lang="en-US" sz="2400" b="1" kern="1200" dirty="0" smtClean="0">
                          <a:solidFill>
                            <a:schemeClr val="tx1"/>
                          </a:solidFill>
                          <a:latin typeface="+mn-lt"/>
                          <a:ea typeface="+mn-ea"/>
                          <a:cs typeface="+mn-cs"/>
                        </a:rPr>
                        <a:t>Strategy for evaluating claims</a:t>
                      </a:r>
                      <a:endParaRPr lang="en-US" sz="2400" kern="1200" dirty="0" smtClean="0">
                        <a:solidFill>
                          <a:schemeClr val="tx1"/>
                        </a:solidFill>
                        <a:latin typeface="+mn-lt"/>
                        <a:ea typeface="+mn-ea"/>
                        <a:cs typeface="+mn-cs"/>
                      </a:endParaRPr>
                    </a:p>
                    <a:p>
                      <a:r>
                        <a:rPr lang="en-US" sz="2400" b="1" kern="1200" dirty="0" smtClean="0">
                          <a:solidFill>
                            <a:schemeClr val="tx1"/>
                          </a:solidFill>
                          <a:latin typeface="+mn-lt"/>
                          <a:ea typeface="+mn-ea"/>
                          <a:cs typeface="+mn-cs"/>
                        </a:rPr>
                        <a:t>Role of the media</a:t>
                      </a:r>
                      <a:r>
                        <a:rPr lang="en-US" sz="2400" kern="1200" dirty="0" smtClean="0">
                          <a:solidFill>
                            <a:schemeClr val="tx1"/>
                          </a:solidFill>
                          <a:latin typeface="+mn-lt"/>
                          <a:ea typeface="+mn-ea"/>
                          <a:cs typeface="+mn-cs"/>
                        </a:rPr>
                        <a:t> investigated</a:t>
                      </a:r>
                      <a:r>
                        <a:rPr lang="en-US" sz="2400" kern="1200" baseline="0" dirty="0" smtClean="0">
                          <a:solidFill>
                            <a:schemeClr val="tx1"/>
                          </a:solidFill>
                          <a:latin typeface="+mn-lt"/>
                          <a:ea typeface="+mn-ea"/>
                          <a:cs typeface="+mn-cs"/>
                        </a:rPr>
                        <a:t> &amp; </a:t>
                      </a:r>
                      <a:r>
                        <a:rPr lang="en-US" sz="2400" kern="1200" dirty="0" smtClean="0">
                          <a:solidFill>
                            <a:schemeClr val="tx1"/>
                          </a:solidFill>
                          <a:latin typeface="+mn-lt"/>
                          <a:ea typeface="+mn-ea"/>
                          <a:cs typeface="+mn-cs"/>
                        </a:rPr>
                        <a:t>interpreted.</a:t>
                      </a:r>
                      <a:endParaRPr lang="en-US" sz="2400" dirty="0">
                        <a:latin typeface="Calibri"/>
                        <a:ea typeface="Calibri"/>
                        <a:cs typeface="Times New Roman"/>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400" b="1" kern="1200" dirty="0" smtClean="0">
                          <a:solidFill>
                            <a:schemeClr val="tx1"/>
                          </a:solidFill>
                          <a:latin typeface="+mn-lt"/>
                          <a:ea typeface="+mn-ea"/>
                          <a:cs typeface="+mn-cs"/>
                        </a:rPr>
                        <a:t>Examples of 2008 Climate Change Solutions </a:t>
                      </a:r>
                      <a:endParaRPr lang="en-US" sz="2400" kern="1200" dirty="0" smtClean="0">
                        <a:solidFill>
                          <a:schemeClr val="tx1"/>
                        </a:solidFill>
                        <a:latin typeface="+mn-lt"/>
                        <a:ea typeface="+mn-ea"/>
                        <a:cs typeface="+mn-cs"/>
                      </a:endParaRPr>
                    </a:p>
                    <a:p>
                      <a:pPr algn="l"/>
                      <a:r>
                        <a:rPr lang="en-US" sz="2400" b="1" kern="1200" dirty="0" smtClean="0">
                          <a:solidFill>
                            <a:schemeClr val="tx1"/>
                          </a:solidFill>
                          <a:latin typeface="+mn-lt"/>
                          <a:ea typeface="+mn-ea"/>
                          <a:cs typeface="+mn-cs"/>
                        </a:rPr>
                        <a:t>Projects</a:t>
                      </a:r>
                      <a:endParaRPr lang="en-US" sz="2400" kern="1200" dirty="0" smtClean="0">
                        <a:solidFill>
                          <a:schemeClr val="tx1"/>
                        </a:solidFill>
                        <a:latin typeface="+mn-lt"/>
                        <a:ea typeface="+mn-ea"/>
                        <a:cs typeface="+mn-cs"/>
                      </a:endParaRPr>
                    </a:p>
                    <a:p>
                      <a:r>
                        <a:rPr lang="en-US" sz="2400" kern="1200" dirty="0" smtClean="0">
                          <a:solidFill>
                            <a:schemeClr val="tx1"/>
                          </a:solidFill>
                          <a:latin typeface="+mn-lt"/>
                          <a:ea typeface="+mn-ea"/>
                          <a:cs typeface="+mn-cs"/>
                        </a:rPr>
                        <a:t>Narratives of future changes to Florida’s environment, economy and society.</a:t>
                      </a:r>
                    </a:p>
                    <a:p>
                      <a:r>
                        <a:rPr lang="en-US" sz="2400" kern="1200" dirty="0" smtClean="0">
                          <a:solidFill>
                            <a:schemeClr val="tx1"/>
                          </a:solidFill>
                          <a:latin typeface="+mn-lt"/>
                          <a:ea typeface="+mn-ea"/>
                          <a:cs typeface="+mn-cs"/>
                        </a:rPr>
                        <a:t>A green issue of student-run literary publication</a:t>
                      </a:r>
                    </a:p>
                    <a:p>
                      <a:r>
                        <a:rPr lang="en-US" sz="2400" kern="1200" dirty="0" smtClean="0">
                          <a:solidFill>
                            <a:schemeClr val="tx1"/>
                          </a:solidFill>
                          <a:latin typeface="+mn-lt"/>
                          <a:ea typeface="+mn-ea"/>
                          <a:cs typeface="+mn-cs"/>
                        </a:rPr>
                        <a:t>Songs about our changing planet.</a:t>
                      </a:r>
                    </a:p>
                    <a:p>
                      <a:r>
                        <a:rPr lang="en-US" sz="2400" kern="1200" dirty="0" smtClean="0">
                          <a:solidFill>
                            <a:schemeClr val="tx1"/>
                          </a:solidFill>
                          <a:latin typeface="+mn-lt"/>
                          <a:ea typeface="+mn-ea"/>
                          <a:cs typeface="+mn-cs"/>
                        </a:rPr>
                        <a:t>Lines of clothing, jewelry</a:t>
                      </a:r>
                    </a:p>
                    <a:p>
                      <a:r>
                        <a:rPr lang="en-US" sz="2400" kern="1200" dirty="0" smtClean="0">
                          <a:solidFill>
                            <a:schemeClr val="tx1"/>
                          </a:solidFill>
                          <a:latin typeface="+mn-lt"/>
                          <a:ea typeface="+mn-ea"/>
                          <a:cs typeface="+mn-cs"/>
                        </a:rPr>
                        <a:t>A children’s book.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806950" rtl="0" eaLnBrk="1" fontAlgn="base" latinLnBrk="0" hangingPunct="1">
                        <a:lnSpc>
                          <a:spcPct val="100000"/>
                        </a:lnSpc>
                        <a:spcBef>
                          <a:spcPct val="20000"/>
                        </a:spcBef>
                        <a:spcAft>
                          <a:spcPct val="0"/>
                        </a:spcAft>
                        <a:buClrTx/>
                        <a:buSzTx/>
                        <a:buFont typeface="Arial" charset="0"/>
                        <a:buNone/>
                        <a:tabLst/>
                        <a:defRPr/>
                      </a:pPr>
                      <a:r>
                        <a:rPr lang="en-US" sz="2400" b="1" dirty="0" smtClean="0"/>
                        <a:t>Student-driven inquiry directed by the scientific method </a:t>
                      </a:r>
                    </a:p>
                    <a:p>
                      <a:pPr marL="0" marR="0" lvl="0" indent="0" algn="l" defTabSz="4806950" rtl="0" eaLnBrk="1" fontAlgn="base" latinLnBrk="0" hangingPunct="1">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0" fontAlgn="base" latinLnBrk="0" hangingPunct="0">
                        <a:lnSpc>
                          <a:spcPct val="100000"/>
                        </a:lnSpc>
                        <a:spcBef>
                          <a:spcPct val="20000"/>
                        </a:spcBef>
                        <a:spcAft>
                          <a:spcPct val="0"/>
                        </a:spcAft>
                        <a:buClrTx/>
                        <a:buSzTx/>
                        <a:buFont typeface="Arial" charset="0"/>
                        <a:buNone/>
                        <a:tabLst/>
                      </a:pPr>
                      <a:r>
                        <a:rPr kumimoji="0" lang="en-US" sz="2400" b="1" i="1" u="none" strike="noStrike" cap="none" normalizeH="0" baseline="0" dirty="0" smtClean="0">
                          <a:ln>
                            <a:noFill/>
                          </a:ln>
                          <a:solidFill>
                            <a:schemeClr val="tx1"/>
                          </a:solidFill>
                          <a:effectLst/>
                          <a:latin typeface="Arial" pitchFamily="34" charset="0"/>
                          <a:cs typeface="Arial" pitchFamily="34" charset="0"/>
                        </a:rPr>
                        <a:t>Topics from 2009 include:</a:t>
                      </a:r>
                      <a:endParaRPr kumimoji="0" lang="en-US" sz="24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4806950" rtl="0" eaLnBrk="0" fontAlgn="base" latinLnBrk="0" hangingPunct="0">
                        <a:lnSpc>
                          <a:spcPct val="100000"/>
                        </a:lnSpc>
                        <a:spcBef>
                          <a:spcPct val="20000"/>
                        </a:spcBef>
                        <a:spcAft>
                          <a:spcPct val="0"/>
                        </a:spcAft>
                        <a:buClrTx/>
                        <a:buSzTx/>
                        <a:buFont typeface="Arial" charset="0"/>
                        <a:buNone/>
                        <a:tabLst/>
                      </a:pPr>
                      <a:r>
                        <a:rPr kumimoji="0" lang="en-US" sz="2400" b="0" i="1" u="none" strike="noStrike" cap="none" normalizeH="0" baseline="0" dirty="0" smtClean="0">
                          <a:ln>
                            <a:noFill/>
                          </a:ln>
                          <a:solidFill>
                            <a:schemeClr val="tx1"/>
                          </a:solidFill>
                          <a:effectLst/>
                          <a:latin typeface="Calibri" pitchFamily="34" charset="0"/>
                        </a:rPr>
                        <a:t>-Nuclear power: Good and Bad</a:t>
                      </a:r>
                    </a:p>
                    <a:p>
                      <a:pPr marL="0" marR="0" lvl="0" indent="0" algn="l" defTabSz="4806950" rtl="0" eaLnBrk="0" fontAlgn="base" latinLnBrk="0" hangingPunct="0">
                        <a:lnSpc>
                          <a:spcPct val="100000"/>
                        </a:lnSpc>
                        <a:spcBef>
                          <a:spcPct val="20000"/>
                        </a:spcBef>
                        <a:spcAft>
                          <a:spcPct val="0"/>
                        </a:spcAft>
                        <a:buClrTx/>
                        <a:buSzTx/>
                        <a:buFont typeface="Arial" charset="0"/>
                        <a:buNone/>
                        <a:tabLst/>
                      </a:pPr>
                      <a:r>
                        <a:rPr kumimoji="0" lang="en-US" sz="2400" b="0" i="1" u="none" strike="noStrike" cap="none" normalizeH="0" baseline="0" dirty="0" smtClean="0">
                          <a:ln>
                            <a:noFill/>
                          </a:ln>
                          <a:solidFill>
                            <a:schemeClr val="tx1"/>
                          </a:solidFill>
                          <a:effectLst/>
                          <a:latin typeface="Calibri" pitchFamily="34" charset="0"/>
                        </a:rPr>
                        <a:t>-</a:t>
                      </a:r>
                      <a:r>
                        <a:rPr kumimoji="0" lang="en-US" sz="2400" b="0" i="1" u="none" strike="noStrike" cap="none" normalizeH="0" baseline="0" dirty="0" err="1" smtClean="0">
                          <a:ln>
                            <a:noFill/>
                          </a:ln>
                          <a:solidFill>
                            <a:schemeClr val="tx1"/>
                          </a:solidFill>
                          <a:effectLst/>
                          <a:latin typeface="Calibri" pitchFamily="34" charset="0"/>
                        </a:rPr>
                        <a:t>Biofuels</a:t>
                      </a:r>
                      <a:endParaRPr kumimoji="0" lang="en-US" sz="2400" b="0" i="1" u="none" strike="noStrike" cap="none" normalizeH="0" baseline="0" dirty="0" smtClean="0">
                        <a:ln>
                          <a:noFill/>
                        </a:ln>
                        <a:solidFill>
                          <a:schemeClr val="tx1"/>
                        </a:solidFill>
                        <a:effectLst/>
                        <a:latin typeface="Calibri" pitchFamily="34" charset="0"/>
                      </a:endParaRPr>
                    </a:p>
                    <a:p>
                      <a:pPr marL="0" marR="0" lvl="0" indent="0" algn="l" defTabSz="4806950" rtl="0" eaLnBrk="0" fontAlgn="base" latinLnBrk="0" hangingPunct="0">
                        <a:lnSpc>
                          <a:spcPct val="100000"/>
                        </a:lnSpc>
                        <a:spcBef>
                          <a:spcPct val="20000"/>
                        </a:spcBef>
                        <a:spcAft>
                          <a:spcPct val="0"/>
                        </a:spcAft>
                        <a:buClrTx/>
                        <a:buSzTx/>
                        <a:buFont typeface="Arial" charset="0"/>
                        <a:buNone/>
                        <a:tabLst/>
                      </a:pPr>
                      <a:r>
                        <a:rPr kumimoji="0" lang="en-US" sz="2400" b="0" i="1" u="none" strike="noStrike" cap="none" normalizeH="0" baseline="0" dirty="0" smtClean="0">
                          <a:ln>
                            <a:noFill/>
                          </a:ln>
                          <a:solidFill>
                            <a:schemeClr val="tx1"/>
                          </a:solidFill>
                          <a:effectLst/>
                          <a:latin typeface="Calibri" pitchFamily="34" charset="0"/>
                        </a:rPr>
                        <a:t>-Coral Reefs damaged by Global Warming</a:t>
                      </a:r>
                    </a:p>
                    <a:p>
                      <a:pPr marL="0" marR="0" lvl="0" indent="0" algn="l" defTabSz="4806950" rtl="0" eaLnBrk="0" fontAlgn="base" latinLnBrk="0" hangingPunct="0">
                        <a:lnSpc>
                          <a:spcPct val="100000"/>
                        </a:lnSpc>
                        <a:spcBef>
                          <a:spcPct val="20000"/>
                        </a:spcBef>
                        <a:spcAft>
                          <a:spcPct val="0"/>
                        </a:spcAft>
                        <a:buClrTx/>
                        <a:buSzTx/>
                        <a:buFont typeface="Arial" charset="0"/>
                        <a:buNone/>
                        <a:tabLst/>
                      </a:pPr>
                      <a:r>
                        <a:rPr kumimoji="0" lang="en-US" sz="2400" b="0" i="1" u="none" strike="noStrike" cap="none" normalizeH="0" baseline="0" dirty="0" smtClean="0">
                          <a:ln>
                            <a:noFill/>
                          </a:ln>
                          <a:solidFill>
                            <a:schemeClr val="tx1"/>
                          </a:solidFill>
                          <a:effectLst/>
                          <a:latin typeface="Calibri" pitchFamily="34" charset="0"/>
                        </a:rPr>
                        <a:t>-</a:t>
                      </a:r>
                      <a:r>
                        <a:rPr kumimoji="0" lang="en-US" sz="2400" b="0" i="1" u="none" strike="noStrike" cap="none" normalizeH="0" baseline="0" dirty="0" err="1" smtClean="0">
                          <a:ln>
                            <a:noFill/>
                          </a:ln>
                          <a:solidFill>
                            <a:schemeClr val="tx1"/>
                          </a:solidFill>
                          <a:effectLst/>
                          <a:latin typeface="Calibri" pitchFamily="34" charset="0"/>
                        </a:rPr>
                        <a:t>EcoG</a:t>
                      </a:r>
                      <a:r>
                        <a:rPr kumimoji="0" lang="en-US" sz="2400" b="0" i="1" u="none" strike="noStrike" cap="none" normalizeH="0" baseline="0" dirty="0" smtClean="0">
                          <a:ln>
                            <a:noFill/>
                          </a:ln>
                          <a:solidFill>
                            <a:schemeClr val="tx1"/>
                          </a:solidFill>
                          <a:effectLst/>
                          <a:latin typeface="Calibri" pitchFamily="34" charset="0"/>
                        </a:rPr>
                        <a:t> for Epilepsy treatment</a:t>
                      </a:r>
                    </a:p>
                    <a:p>
                      <a:pPr marL="0" marR="0" lvl="0" indent="0" algn="l" defTabSz="4806950" rtl="0" eaLnBrk="0" fontAlgn="base" latinLnBrk="0" hangingPunct="0">
                        <a:lnSpc>
                          <a:spcPct val="100000"/>
                        </a:lnSpc>
                        <a:spcBef>
                          <a:spcPct val="20000"/>
                        </a:spcBef>
                        <a:spcAft>
                          <a:spcPct val="0"/>
                        </a:spcAft>
                        <a:buClrTx/>
                        <a:buSzTx/>
                        <a:buFont typeface="Arial" charset="0"/>
                        <a:buNone/>
                        <a:tabLst/>
                      </a:pPr>
                      <a:r>
                        <a:rPr kumimoji="0" lang="en-US" sz="2400" b="0" i="1" u="none" strike="noStrike" cap="none" normalizeH="0" baseline="0" dirty="0" smtClean="0">
                          <a:ln>
                            <a:noFill/>
                          </a:ln>
                          <a:solidFill>
                            <a:schemeClr val="tx1"/>
                          </a:solidFill>
                          <a:effectLst/>
                          <a:latin typeface="Calibri" pitchFamily="34" charset="0"/>
                        </a:rPr>
                        <a:t>-Language of the Earth Charter</a:t>
                      </a:r>
                    </a:p>
                    <a:p>
                      <a:pPr marL="0" marR="0" lvl="0" indent="0" algn="l" defTabSz="4806950" rtl="0" eaLnBrk="0" fontAlgn="base" latinLnBrk="0" hangingPunct="0">
                        <a:lnSpc>
                          <a:spcPct val="100000"/>
                        </a:lnSpc>
                        <a:spcBef>
                          <a:spcPct val="20000"/>
                        </a:spcBef>
                        <a:spcAft>
                          <a:spcPct val="0"/>
                        </a:spcAft>
                        <a:buClrTx/>
                        <a:buSzTx/>
                        <a:buFont typeface="Arial" charset="0"/>
                        <a:buNone/>
                        <a:tabLst/>
                      </a:pPr>
                      <a:r>
                        <a:rPr kumimoji="0" lang="en-US" sz="2400" b="0" i="1" u="none" strike="noStrike" cap="none" normalizeH="0" baseline="0" dirty="0" smtClean="0">
                          <a:ln>
                            <a:noFill/>
                          </a:ln>
                          <a:solidFill>
                            <a:schemeClr val="tx1"/>
                          </a:solidFill>
                          <a:effectLst/>
                          <a:latin typeface="Calibri" pitchFamily="34" charset="0"/>
                        </a:rPr>
                        <a:t>-Stem Cell Research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9553">
                <a:tc>
                  <a:txBody>
                    <a:bodyPr/>
                    <a:lstStyle/>
                    <a:p>
                      <a:pPr marL="0" marR="0" algn="l">
                        <a:lnSpc>
                          <a:spcPct val="115000"/>
                        </a:lnSpc>
                        <a:spcBef>
                          <a:spcPts val="0"/>
                        </a:spcBef>
                        <a:spcAft>
                          <a:spcPts val="1000"/>
                        </a:spcAft>
                      </a:pPr>
                      <a:r>
                        <a:rPr lang="en-US" sz="2000" b="1" kern="1200" dirty="0" smtClean="0">
                          <a:solidFill>
                            <a:schemeClr val="tx1"/>
                          </a:solidFill>
                          <a:latin typeface="+mn-lt"/>
                          <a:ea typeface="+mn-ea"/>
                          <a:cs typeface="+mn-cs"/>
                        </a:rPr>
                        <a:t>Shows power of science of a public issue - Learn the basics of climate science in</a:t>
                      </a:r>
                      <a:r>
                        <a:rPr lang="en-US" sz="2000" b="1" kern="1200" baseline="0" dirty="0" smtClean="0">
                          <a:solidFill>
                            <a:schemeClr val="tx1"/>
                          </a:solidFill>
                          <a:latin typeface="+mn-lt"/>
                          <a:ea typeface="+mn-ea"/>
                          <a:cs typeface="+mn-cs"/>
                        </a:rPr>
                        <a:t> an</a:t>
                      </a:r>
                      <a:r>
                        <a:rPr lang="en-US" sz="2000" b="1" kern="1200" dirty="0" smtClean="0">
                          <a:solidFill>
                            <a:schemeClr val="tx1"/>
                          </a:solidFill>
                          <a:latin typeface="+mn-lt"/>
                          <a:ea typeface="+mn-ea"/>
                          <a:cs typeface="+mn-cs"/>
                        </a:rPr>
                        <a:t> historical</a:t>
                      </a:r>
                      <a:r>
                        <a:rPr lang="en-US" sz="2000" b="1" kern="1200" baseline="0" dirty="0" smtClean="0">
                          <a:solidFill>
                            <a:schemeClr val="tx1"/>
                          </a:solidFill>
                          <a:latin typeface="+mn-lt"/>
                          <a:ea typeface="+mn-ea"/>
                          <a:cs typeface="+mn-cs"/>
                        </a:rPr>
                        <a:t> &amp; </a:t>
                      </a:r>
                      <a:r>
                        <a:rPr lang="en-US" sz="2000" b="1" kern="1200" dirty="0" smtClean="0">
                          <a:solidFill>
                            <a:schemeClr val="tx1"/>
                          </a:solidFill>
                          <a:latin typeface="+mn-lt"/>
                          <a:ea typeface="+mn-ea"/>
                          <a:cs typeface="+mn-cs"/>
                        </a:rPr>
                        <a:t>social context.</a:t>
                      </a:r>
                      <a:endParaRPr lang="en-US" sz="2000" b="1" dirty="0">
                        <a:latin typeface="Calibri"/>
                        <a:ea typeface="Calibri"/>
                        <a:cs typeface="Times New Roman"/>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lang="en-US" sz="2000" b="1" kern="1200" dirty="0" smtClean="0">
                          <a:solidFill>
                            <a:schemeClr val="tx1"/>
                          </a:solidFill>
                          <a:latin typeface="+mn-lt"/>
                          <a:ea typeface="+mn-ea"/>
                          <a:cs typeface="+mn-cs"/>
                        </a:rPr>
                        <a:t>Locates responsibility of discovery as work of student.</a:t>
                      </a: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mn-lt"/>
                          <a:cs typeface="Arial" pitchFamily="34" charset="0"/>
                        </a:rPr>
                        <a:t>An intellectual project as practical and engaged from the start.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mn-lt"/>
                        </a:rPr>
                        <a:t>Seeks to extract the larger, common lessons.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95" name="Group 94"/>
          <p:cNvGrpSpPr/>
          <p:nvPr/>
        </p:nvGrpSpPr>
        <p:grpSpPr>
          <a:xfrm>
            <a:off x="34442400" y="14218384"/>
            <a:ext cx="15697200" cy="8641616"/>
            <a:chOff x="21793200" y="14904184"/>
            <a:chExt cx="15697200" cy="8641616"/>
          </a:xfrm>
        </p:grpSpPr>
        <p:sp>
          <p:nvSpPr>
            <p:cNvPr id="96" name="Rectangle 30"/>
            <p:cNvSpPr/>
            <p:nvPr/>
          </p:nvSpPr>
          <p:spPr>
            <a:xfrm>
              <a:off x="21793200" y="14935200"/>
              <a:ext cx="15697200" cy="8610600"/>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Text Box 86"/>
            <p:cNvSpPr txBox="1">
              <a:spLocks noChangeArrowheads="1"/>
            </p:cNvSpPr>
            <p:nvPr/>
          </p:nvSpPr>
          <p:spPr bwMode="auto">
            <a:xfrm>
              <a:off x="22402800" y="14904184"/>
              <a:ext cx="14935200" cy="1631216"/>
            </a:xfrm>
            <a:prstGeom prst="rect">
              <a:avLst/>
            </a:prstGeom>
            <a:noFill/>
            <a:ln w="9525">
              <a:noFill/>
              <a:miter lim="800000"/>
              <a:headEnd/>
              <a:tailEnd/>
            </a:ln>
          </p:spPr>
          <p:txBody>
            <a:bodyPr wrap="square">
              <a:spAutoFit/>
            </a:bodyPr>
            <a:lstStyle/>
            <a:p>
              <a:pPr algn="ctr" defTabSz="914400"/>
              <a:r>
                <a:rPr lang="en-US" sz="2800" b="1" dirty="0"/>
                <a:t>Issues in Science and Technology </a:t>
              </a:r>
            </a:p>
            <a:p>
              <a:pPr algn="just" defTabSz="914400"/>
              <a:r>
                <a:rPr lang="en-US" sz="2400" i="1" dirty="0" smtClean="0"/>
                <a:t>In these courses </a:t>
              </a:r>
              <a:r>
                <a:rPr lang="en-US" sz="2400" i="1" dirty="0"/>
                <a:t>students examine selected contemporary science/technology issues and problems and their intellectual histories through a variety of interdisciplinary perspectives and methods. Stresses critical, creative, and collaborative thinking and application of communication, information, and technological skills.</a:t>
              </a:r>
            </a:p>
          </p:txBody>
        </p:sp>
        <p:pic>
          <p:nvPicPr>
            <p:cNvPr id="98" name="Picture 1"/>
            <p:cNvPicPr>
              <a:picLocks noChangeAspect="1" noChangeArrowheads="1"/>
            </p:cNvPicPr>
            <p:nvPr/>
          </p:nvPicPr>
          <p:blipFill>
            <a:blip r:embed="rId6"/>
            <a:srcRect/>
            <a:stretch>
              <a:fillRect/>
            </a:stretch>
          </p:blipFill>
          <p:spPr bwMode="auto">
            <a:xfrm>
              <a:off x="30752143" y="18440400"/>
              <a:ext cx="3233057" cy="2514600"/>
            </a:xfrm>
            <a:prstGeom prst="rect">
              <a:avLst/>
            </a:prstGeom>
            <a:noFill/>
            <a:ln w="12700">
              <a:solidFill>
                <a:schemeClr val="tx1"/>
              </a:solidFill>
              <a:miter lim="800000"/>
              <a:headEnd/>
              <a:tailEnd/>
            </a:ln>
          </p:spPr>
        </p:pic>
      </p:grpSp>
      <p:graphicFrame>
        <p:nvGraphicFramePr>
          <p:cNvPr id="99" name="Group 395"/>
          <p:cNvGraphicFramePr>
            <a:graphicFrameLocks noGrp="1"/>
          </p:cNvGraphicFramePr>
          <p:nvPr/>
        </p:nvGraphicFramePr>
        <p:xfrm>
          <a:off x="35737800" y="25222200"/>
          <a:ext cx="13487400" cy="4718304"/>
        </p:xfrm>
        <a:graphic>
          <a:graphicData uri="http://schemas.openxmlformats.org/drawingml/2006/table">
            <a:tbl>
              <a:tblPr/>
              <a:tblGrid>
                <a:gridCol w="4495800"/>
                <a:gridCol w="4495800"/>
                <a:gridCol w="4495800"/>
              </a:tblGrid>
              <a:tr h="3021123">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0" fontAlgn="base" latinLnBrk="0" hangingPunct="0">
                        <a:lnSpc>
                          <a:spcPct val="100000"/>
                        </a:lnSpc>
                        <a:spcBef>
                          <a:spcPct val="20000"/>
                        </a:spcBef>
                        <a:spcAft>
                          <a:spcPct val="0"/>
                        </a:spcAft>
                        <a:buClrTx/>
                        <a:buSzTx/>
                        <a:buFont typeface="Arial" charset="0"/>
                        <a:buNone/>
                        <a:tabLst/>
                      </a:pPr>
                      <a:r>
                        <a:rPr kumimoji="0" lang="en-US" sz="2400" b="1" i="1" u="none" strike="noStrike" cap="none" normalizeH="0" baseline="0" dirty="0" smtClean="0">
                          <a:ln>
                            <a:noFill/>
                          </a:ln>
                          <a:solidFill>
                            <a:schemeClr val="tx1"/>
                          </a:solidFill>
                          <a:effectLst/>
                          <a:latin typeface="Calibri" pitchFamily="34" charset="0"/>
                        </a:rPr>
                        <a:t>Plot-based student research </a:t>
                      </a:r>
                    </a:p>
                    <a:p>
                      <a:pPr marL="0" marR="0" lvl="0" indent="0" algn="l" defTabSz="4806950" rtl="0" eaLnBrk="0" fontAlgn="base" latinLnBrk="0" hangingPunct="0">
                        <a:lnSpc>
                          <a:spcPct val="100000"/>
                        </a:lnSpc>
                        <a:spcBef>
                          <a:spcPct val="20000"/>
                        </a:spcBef>
                        <a:spcAft>
                          <a:spcPct val="0"/>
                        </a:spcAft>
                        <a:buClrTx/>
                        <a:buSzTx/>
                        <a:buFont typeface="Arial" charset="0"/>
                        <a:buNone/>
                        <a:tabLst/>
                      </a:pPr>
                      <a:r>
                        <a:rPr kumimoji="0" lang="en-US" sz="2400" b="1" i="1" u="none" strike="noStrike" cap="none" normalizeH="0" baseline="0" dirty="0" smtClean="0">
                          <a:ln>
                            <a:noFill/>
                          </a:ln>
                          <a:solidFill>
                            <a:schemeClr val="tx1"/>
                          </a:solidFill>
                          <a:effectLst/>
                          <a:latin typeface="Calibri" pitchFamily="34" charset="0"/>
                        </a:rPr>
                        <a:t>projects have included:</a:t>
                      </a:r>
                    </a:p>
                    <a:p>
                      <a:pPr marL="0" marR="0" lvl="0" indent="0" algn="l" defTabSz="480695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  Hurricane impacts</a:t>
                      </a:r>
                    </a:p>
                    <a:p>
                      <a:pPr marL="0" marR="0" lvl="0" indent="0" algn="l" defTabSz="480695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  Distribution of epiphytes</a:t>
                      </a:r>
                    </a:p>
                    <a:p>
                      <a:pPr marL="0" marR="0" lvl="0" indent="0" algn="l" defTabSz="480695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  Soil </a:t>
                      </a:r>
                      <a:r>
                        <a:rPr kumimoji="0" lang="en-US" sz="2400" b="0" i="0" u="none" strike="noStrike" cap="none" normalizeH="0" baseline="0" dirty="0" err="1" smtClean="0">
                          <a:ln>
                            <a:noFill/>
                          </a:ln>
                          <a:solidFill>
                            <a:schemeClr val="tx1"/>
                          </a:solidFill>
                          <a:effectLst/>
                          <a:latin typeface="Calibri" pitchFamily="34" charset="0"/>
                        </a:rPr>
                        <a:t>macroinvertebrates</a:t>
                      </a:r>
                      <a:endParaRPr kumimoji="0" lang="en-US" sz="2400" b="0" i="0" u="none" strike="noStrike" cap="none" normalizeH="0" baseline="0" dirty="0" smtClean="0">
                        <a:ln>
                          <a:noFill/>
                        </a:ln>
                        <a:solidFill>
                          <a:schemeClr val="tx1"/>
                        </a:solidFill>
                        <a:effectLst/>
                        <a:latin typeface="Calibri" pitchFamily="34" charset="0"/>
                      </a:endParaRPr>
                    </a:p>
                    <a:p>
                      <a:pPr marL="0" marR="0" lvl="0" indent="0" algn="l" defTabSz="480695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  Soil litter dynamics</a:t>
                      </a:r>
                    </a:p>
                    <a:p>
                      <a:pPr marL="0" marR="0" lvl="0" indent="0" algn="l" defTabSz="480695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  Impacts of invasive species </a:t>
                      </a:r>
                    </a:p>
                    <a:p>
                      <a:pPr marL="0" marR="0" lvl="0" indent="0" algn="l" defTabSz="480695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  </a:t>
                      </a:r>
                      <a:r>
                        <a:rPr kumimoji="0" lang="en-US" sz="2400" b="0" i="0" u="none" strike="noStrike" cap="none" normalizeH="0" baseline="0" dirty="0" err="1" smtClean="0">
                          <a:ln>
                            <a:noFill/>
                          </a:ln>
                          <a:solidFill>
                            <a:schemeClr val="tx1"/>
                          </a:solidFill>
                          <a:effectLst/>
                          <a:latin typeface="Calibri" pitchFamily="34" charset="0"/>
                        </a:rPr>
                        <a:t>Herpetofauna</a:t>
                      </a:r>
                      <a:r>
                        <a:rPr kumimoji="0" lang="en-US" sz="2400" b="0" i="0" u="none" strike="noStrike" cap="none" normalizeH="0" baseline="0" dirty="0" smtClean="0">
                          <a:ln>
                            <a:noFill/>
                          </a:ln>
                          <a:solidFill>
                            <a:schemeClr val="tx1"/>
                          </a:solidFill>
                          <a:effectLst/>
                          <a:latin typeface="Calibri" pitchFamily="34" charset="0"/>
                        </a:rPr>
                        <a:t> studies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0" fontAlgn="base" latinLnBrk="0" hangingPunct="0">
                        <a:lnSpc>
                          <a:spcPct val="100000"/>
                        </a:lnSpc>
                        <a:spcBef>
                          <a:spcPct val="20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7476">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Calibri" pitchFamily="34" charset="0"/>
                        </a:rPr>
                        <a:t>Connects &amp; engages:</a:t>
                      </a:r>
                      <a:r>
                        <a:rPr kumimoji="0" lang="en-US" sz="2400" b="0" i="0" u="none" strike="noStrike" cap="none" normalizeH="0" baseline="0" dirty="0" smtClean="0">
                          <a:ln>
                            <a:noFill/>
                          </a:ln>
                          <a:solidFill>
                            <a:schemeClr val="tx1"/>
                          </a:solidFill>
                          <a:effectLst/>
                          <a:latin typeface="Calibri" pitchFamily="34" charset="0"/>
                        </a:rPr>
                        <a:t>  forest plots are placed to meet research needs in the region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Calibri" pitchFamily="34" charset="0"/>
                        </a:rPr>
                        <a:t>Science: practical and engaged:</a:t>
                      </a:r>
                      <a:r>
                        <a:rPr kumimoji="0" lang="en-US" sz="2400" b="0" i="0" u="none" strike="noStrike" cap="none" normalizeH="0" baseline="0" dirty="0" smtClean="0">
                          <a:ln>
                            <a:noFill/>
                          </a:ln>
                          <a:solidFill>
                            <a:schemeClr val="tx1"/>
                          </a:solidFill>
                          <a:effectLst/>
                          <a:latin typeface="Calibri" pitchFamily="34" charset="0"/>
                        </a:rPr>
                        <a:t>  Students build off  plot network &amp; develop research projects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Calibri" pitchFamily="34" charset="0"/>
                        </a:rPr>
                        <a:t>Science knowledge &amp; methods:  </a:t>
                      </a:r>
                      <a:r>
                        <a:rPr kumimoji="0" lang="en-US" sz="2400" b="0" i="0" u="none" strike="noStrike" cap="none" normalizeH="0" baseline="0" dirty="0" smtClean="0">
                          <a:ln>
                            <a:noFill/>
                          </a:ln>
                          <a:solidFill>
                            <a:schemeClr val="tx1"/>
                          </a:solidFill>
                          <a:effectLst/>
                          <a:latin typeface="Calibri" pitchFamily="34" charset="0"/>
                        </a:rPr>
                        <a:t>Students engage -data collection for on-going projects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 name="Rectangle 30"/>
          <p:cNvSpPr/>
          <p:nvPr/>
        </p:nvSpPr>
        <p:spPr>
          <a:xfrm>
            <a:off x="34442400" y="22936200"/>
            <a:ext cx="15697200" cy="8382000"/>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Text Box 86"/>
          <p:cNvSpPr txBox="1">
            <a:spLocks noChangeArrowheads="1"/>
          </p:cNvSpPr>
          <p:nvPr/>
        </p:nvSpPr>
        <p:spPr bwMode="auto">
          <a:xfrm>
            <a:off x="35047561" y="22944653"/>
            <a:ext cx="14711039" cy="2277547"/>
          </a:xfrm>
          <a:prstGeom prst="rect">
            <a:avLst/>
          </a:prstGeom>
          <a:noFill/>
          <a:ln w="9525">
            <a:noFill/>
            <a:miter lim="800000"/>
            <a:headEnd/>
            <a:tailEnd/>
          </a:ln>
        </p:spPr>
        <p:txBody>
          <a:bodyPr wrap="square">
            <a:spAutoFit/>
          </a:bodyPr>
          <a:lstStyle/>
          <a:p>
            <a:pPr algn="ctr" defTabSz="914400"/>
            <a:r>
              <a:rPr lang="en-US" sz="2300" b="1" dirty="0" smtClean="0"/>
              <a:t>Forest Dynamics Plots</a:t>
            </a:r>
            <a:endParaRPr lang="en-US" sz="2300" b="1" dirty="0"/>
          </a:p>
          <a:p>
            <a:pPr algn="ctr" defTabSz="914400"/>
            <a:r>
              <a:rPr lang="en-US" sz="2300" b="1" i="1" dirty="0" smtClean="0"/>
              <a:t>A </a:t>
            </a:r>
            <a:r>
              <a:rPr lang="en-US" sz="2300" b="1" i="1" dirty="0"/>
              <a:t>network of sites to study the impact of natural and anthropogenic disturbance on forest </a:t>
            </a:r>
            <a:r>
              <a:rPr lang="en-US" sz="2300" b="1" i="1" dirty="0" smtClean="0"/>
              <a:t>ecosystems </a:t>
            </a:r>
            <a:endParaRPr lang="en-US" sz="2300" b="1" i="1" dirty="0"/>
          </a:p>
          <a:p>
            <a:pPr algn="just" defTabSz="914400"/>
            <a:r>
              <a:rPr lang="en-US" sz="2400" dirty="0"/>
              <a:t>Working with partners in public land management, we are establishing a network of long-term forest study plots throughout </a:t>
            </a:r>
            <a:r>
              <a:rPr lang="en-US" sz="2400" dirty="0" smtClean="0"/>
              <a:t>southwest </a:t>
            </a:r>
            <a:r>
              <a:rPr lang="en-US" sz="2400" dirty="0"/>
              <a:t>Florida, to examine the impact of </a:t>
            </a:r>
            <a:r>
              <a:rPr lang="en-US" sz="2400" dirty="0" smtClean="0"/>
              <a:t>disturbances (hurricanes</a:t>
            </a:r>
            <a:r>
              <a:rPr lang="en-US" sz="2400" dirty="0"/>
              <a:t>, fires, exotic </a:t>
            </a:r>
            <a:r>
              <a:rPr lang="en-US" sz="2400" dirty="0" smtClean="0"/>
              <a:t>infestation) on </a:t>
            </a:r>
            <a:r>
              <a:rPr lang="en-US" sz="2400" dirty="0"/>
              <a:t>forest dynamics.  This project provides opportunities for field experience and </a:t>
            </a:r>
            <a:r>
              <a:rPr lang="en-US" sz="2400" dirty="0" smtClean="0"/>
              <a:t>long-term </a:t>
            </a:r>
            <a:r>
              <a:rPr lang="en-US" sz="2400" dirty="0"/>
              <a:t>data to expose science majors and non-majors to the scientific process.  </a:t>
            </a:r>
          </a:p>
        </p:txBody>
      </p:sp>
      <p:sp>
        <p:nvSpPr>
          <p:cNvPr id="102" name="Rectangle 161"/>
          <p:cNvSpPr>
            <a:spLocks noChangeArrowheads="1"/>
          </p:cNvSpPr>
          <p:nvPr/>
        </p:nvSpPr>
        <p:spPr bwMode="auto">
          <a:xfrm>
            <a:off x="35277641" y="29946601"/>
            <a:ext cx="14252359" cy="1200329"/>
          </a:xfrm>
          <a:prstGeom prst="rect">
            <a:avLst/>
          </a:prstGeom>
          <a:noFill/>
          <a:ln w="9525">
            <a:noFill/>
            <a:miter lim="800000"/>
            <a:headEnd/>
            <a:tailEnd/>
          </a:ln>
        </p:spPr>
        <p:txBody>
          <a:bodyPr wrap="square" anchor="ctr">
            <a:spAutoFit/>
          </a:bodyPr>
          <a:lstStyle/>
          <a:p>
            <a:pPr algn="just"/>
            <a:r>
              <a:rPr lang="en-US" sz="2400" dirty="0"/>
              <a:t>Over 300 students from both non-majors general education courses and courses required for Environmental Studies majors have participated in data collection on these forest plots.  This plot research </a:t>
            </a:r>
            <a:r>
              <a:rPr lang="en-US" sz="2400" dirty="0" smtClean="0"/>
              <a:t>has </a:t>
            </a:r>
            <a:r>
              <a:rPr lang="en-US" sz="2400" dirty="0"/>
              <a:t>generated 11 senior research projects and four poster presentations at conferences. </a:t>
            </a:r>
          </a:p>
        </p:txBody>
      </p:sp>
      <p:pic>
        <p:nvPicPr>
          <p:cNvPr id="103" name="Picture 391" descr="Env Bio 009"/>
          <p:cNvPicPr>
            <a:picLocks noChangeAspect="1" noChangeArrowheads="1"/>
          </p:cNvPicPr>
          <p:nvPr/>
        </p:nvPicPr>
        <p:blipFill>
          <a:blip r:embed="rId7" cstate="print">
            <a:lum bright="17000"/>
          </a:blip>
          <a:srcRect/>
          <a:stretch>
            <a:fillRect/>
          </a:stretch>
        </p:blipFill>
        <p:spPr bwMode="auto">
          <a:xfrm>
            <a:off x="44976865" y="25450800"/>
            <a:ext cx="4019735" cy="2931377"/>
          </a:xfrm>
          <a:prstGeom prst="rect">
            <a:avLst/>
          </a:prstGeom>
          <a:noFill/>
          <a:ln w="12700">
            <a:solidFill>
              <a:schemeClr val="tx1"/>
            </a:solidFill>
            <a:miter lim="800000"/>
            <a:headEnd/>
            <a:tailEnd/>
          </a:ln>
        </p:spPr>
      </p:pic>
      <p:pic>
        <p:nvPicPr>
          <p:cNvPr id="107" name="Picture 106" descr="C:\Documents and Settings\msavares\My Documents\My Pictures\Summer Science Institute 2008 Photos\IMG_7866.JPG"/>
          <p:cNvPicPr/>
          <p:nvPr/>
        </p:nvPicPr>
        <p:blipFill>
          <a:blip r:embed="rId8" cstate="print">
            <a:lum bright="18000"/>
          </a:blip>
          <a:srcRect/>
          <a:stretch>
            <a:fillRect/>
          </a:stretch>
        </p:blipFill>
        <p:spPr bwMode="auto">
          <a:xfrm>
            <a:off x="6629400" y="24003000"/>
            <a:ext cx="4648200" cy="2743200"/>
          </a:xfrm>
          <a:prstGeom prst="rect">
            <a:avLst/>
          </a:prstGeom>
          <a:noFill/>
          <a:ln w="12700">
            <a:solidFill>
              <a:schemeClr val="tx1"/>
            </a:solidFill>
            <a:miter lim="800000"/>
            <a:headEnd/>
            <a:tailEnd/>
          </a:ln>
        </p:spPr>
      </p:pic>
      <p:pic>
        <p:nvPicPr>
          <p:cNvPr id="108" name="Picture 107" descr="C:\Documents and Settings\msavares\My Documents\My Pictures\Summer Science Institute 2008 Photos\IMG_7755.JPG"/>
          <p:cNvPicPr/>
          <p:nvPr/>
        </p:nvPicPr>
        <p:blipFill>
          <a:blip r:embed="rId9" cstate="print">
            <a:lum bright="18000"/>
          </a:blip>
          <a:srcRect/>
          <a:stretch>
            <a:fillRect/>
          </a:stretch>
        </p:blipFill>
        <p:spPr bwMode="auto">
          <a:xfrm>
            <a:off x="11430000" y="24003000"/>
            <a:ext cx="4572000" cy="2819400"/>
          </a:xfrm>
          <a:prstGeom prst="rect">
            <a:avLst/>
          </a:prstGeom>
          <a:noFill/>
          <a:ln w="12700">
            <a:solidFill>
              <a:schemeClr val="tx1"/>
            </a:solidFill>
            <a:miter lim="800000"/>
            <a:headEnd/>
            <a:tailEnd/>
          </a:ln>
        </p:spPr>
      </p:pic>
      <p:sp>
        <p:nvSpPr>
          <p:cNvPr id="110" name="Text Box 199"/>
          <p:cNvSpPr txBox="1">
            <a:spLocks noChangeArrowheads="1"/>
          </p:cNvSpPr>
          <p:nvPr/>
        </p:nvSpPr>
        <p:spPr bwMode="auto">
          <a:xfrm>
            <a:off x="1066800" y="18288000"/>
            <a:ext cx="15849600" cy="830997"/>
          </a:xfrm>
          <a:prstGeom prst="rect">
            <a:avLst/>
          </a:prstGeom>
          <a:solidFill>
            <a:srgbClr val="92D050"/>
          </a:solidFill>
          <a:ln w="9525">
            <a:solidFill>
              <a:schemeClr val="accent3">
                <a:lumMod val="50000"/>
              </a:schemeClr>
            </a:solidFill>
            <a:miter lim="800000"/>
            <a:headEnd/>
            <a:tailEnd/>
          </a:ln>
          <a:effectLst/>
        </p:spPr>
        <p:txBody>
          <a:bodyPr wrap="square">
            <a:spAutoFit/>
          </a:bodyPr>
          <a:lstStyle/>
          <a:p>
            <a:pPr algn="ctr" defTabSz="914400">
              <a:spcBef>
                <a:spcPct val="50000"/>
              </a:spcBef>
              <a:defRPr/>
            </a:pPr>
            <a:r>
              <a:rPr lang="en-US" sz="4800" b="1" dirty="0"/>
              <a:t>K – 12 Education</a:t>
            </a:r>
          </a:p>
        </p:txBody>
      </p:sp>
      <p:grpSp>
        <p:nvGrpSpPr>
          <p:cNvPr id="111" name="Group 110"/>
          <p:cNvGrpSpPr/>
          <p:nvPr/>
        </p:nvGrpSpPr>
        <p:grpSpPr>
          <a:xfrm>
            <a:off x="381000" y="609600"/>
            <a:ext cx="50444400" cy="5867400"/>
            <a:chOff x="381000" y="609600"/>
            <a:chExt cx="50444400" cy="5638800"/>
          </a:xfrm>
        </p:grpSpPr>
        <p:sp>
          <p:nvSpPr>
            <p:cNvPr id="112" name="Title 3"/>
            <p:cNvSpPr txBox="1">
              <a:spLocks/>
            </p:cNvSpPr>
            <p:nvPr/>
          </p:nvSpPr>
          <p:spPr>
            <a:xfrm>
              <a:off x="2514600" y="609600"/>
              <a:ext cx="42214800" cy="5638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0" cap="none" spc="0" normalizeH="0" baseline="0" noProof="0" dirty="0" smtClean="0">
                  <a:ln>
                    <a:noFill/>
                  </a:ln>
                  <a:effectLst/>
                  <a:uLnTx/>
                  <a:uFillTx/>
                  <a:latin typeface="Times New Roman" pitchFamily="18" charset="0"/>
                  <a:ea typeface="+mj-ea"/>
                  <a:cs typeface="Times New Roman" pitchFamily="18" charset="0"/>
                </a:rPr>
                <a:t>PREPARING CITIZEN SCIENTISTS VIA SCIENCE RESEARCH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0" cap="none" spc="0" normalizeH="0" baseline="0" noProof="0" dirty="0" smtClean="0">
                  <a:ln>
                    <a:noFill/>
                  </a:ln>
                  <a:effectLst/>
                  <a:uLnTx/>
                  <a:uFillTx/>
                  <a:latin typeface="Times New Roman" pitchFamily="18" charset="0"/>
                  <a:ea typeface="+mj-ea"/>
                  <a:cs typeface="Times New Roman" pitchFamily="18" charset="0"/>
                </a:rPr>
                <a:t>OPPORTUNITIES IN SOUTHWEST FLORIDA</a:t>
              </a:r>
              <a:r>
                <a:rPr kumimoji="0" lang="en-US" sz="3600" b="0" i="0" u="none" strike="noStrike" kern="0" cap="none" spc="0" normalizeH="0" baseline="0" noProof="0" dirty="0" smtClean="0">
                  <a:ln>
                    <a:noFill/>
                  </a:ln>
                  <a:solidFill>
                    <a:srgbClr val="898989"/>
                  </a:solidFill>
                  <a:effectLst/>
                  <a:uLnTx/>
                  <a:uFillTx/>
                  <a:latin typeface="+mj-lt"/>
                  <a:ea typeface="+mj-ea"/>
                  <a:cs typeface="+mj-cs"/>
                </a:rPr>
                <a:t/>
              </a:r>
              <a:br>
                <a:rPr kumimoji="0" lang="en-US" sz="3600" b="0" i="0" u="none" strike="noStrike" kern="0" cap="none" spc="0" normalizeH="0" baseline="0" noProof="0" dirty="0" smtClean="0">
                  <a:ln>
                    <a:noFill/>
                  </a:ln>
                  <a:solidFill>
                    <a:srgbClr val="898989"/>
                  </a:solidFill>
                  <a:effectLst/>
                  <a:uLnTx/>
                  <a:uFillTx/>
                  <a:latin typeface="+mj-lt"/>
                  <a:ea typeface="+mj-ea"/>
                  <a:cs typeface="+mj-cs"/>
                </a:rPr>
              </a:br>
              <a:endParaRPr kumimoji="0" lang="en-US" sz="3600" b="0" i="0" u="none" strike="noStrike" kern="0" cap="none" spc="0" normalizeH="0" baseline="0" noProof="0" dirty="0" smtClean="0">
                <a:ln>
                  <a:noFill/>
                </a:ln>
                <a:solidFill>
                  <a:srgbClr val="898989"/>
                </a:solidFill>
                <a:effectLst/>
                <a:uLnTx/>
                <a:uFillTx/>
                <a:latin typeface="+mj-lt"/>
                <a:ea typeface="+mj-ea"/>
                <a:cs typeface="+mj-cs"/>
              </a:endParaRPr>
            </a:p>
          </p:txBody>
        </p:sp>
        <p:pic>
          <p:nvPicPr>
            <p:cNvPr id="113" name="Picture 13" descr="FGCU logo (bl).jpg"/>
            <p:cNvPicPr>
              <a:picLocks noChangeAspect="1" noChangeArrowheads="1"/>
            </p:cNvPicPr>
            <p:nvPr/>
          </p:nvPicPr>
          <p:blipFill>
            <a:blip r:embed="rId10"/>
            <a:srcRect/>
            <a:stretch>
              <a:fillRect/>
            </a:stretch>
          </p:blipFill>
          <p:spPr bwMode="auto">
            <a:xfrm>
              <a:off x="381000" y="609600"/>
              <a:ext cx="3429000" cy="3657600"/>
            </a:xfrm>
            <a:prstGeom prst="rect">
              <a:avLst/>
            </a:prstGeom>
            <a:noFill/>
            <a:ln w="12700">
              <a:solidFill>
                <a:schemeClr val="tx1"/>
              </a:solidFill>
              <a:miter lim="800000"/>
              <a:headEnd/>
              <a:tailEnd/>
            </a:ln>
          </p:spPr>
        </p:pic>
        <p:sp>
          <p:nvSpPr>
            <p:cNvPr id="114" name="TextBox 32"/>
            <p:cNvSpPr txBox="1">
              <a:spLocks noChangeArrowheads="1"/>
            </p:cNvSpPr>
            <p:nvPr/>
          </p:nvSpPr>
          <p:spPr bwMode="auto">
            <a:xfrm>
              <a:off x="4800600" y="3581400"/>
              <a:ext cx="38252400" cy="1035248"/>
            </a:xfrm>
            <a:prstGeom prst="rect">
              <a:avLst/>
            </a:prstGeom>
            <a:noFill/>
            <a:ln w="9525">
              <a:noFill/>
              <a:miter lim="800000"/>
              <a:headEnd/>
              <a:tailEnd/>
            </a:ln>
          </p:spPr>
          <p:txBody>
            <a:bodyPr wrap="square">
              <a:spAutoFit/>
            </a:bodyPr>
            <a:lstStyle/>
            <a:p>
              <a:pPr algn="ctr"/>
              <a:r>
                <a:rPr lang="en-US" sz="3200" b="1" i="1" dirty="0">
                  <a:latin typeface="+mn-lt"/>
                  <a:cs typeface="Times New Roman" pitchFamily="18" charset="0"/>
                </a:rPr>
                <a:t>Nora Egan </a:t>
              </a:r>
              <a:r>
                <a:rPr lang="en-US" sz="3200" b="1" i="1" dirty="0" smtClean="0">
                  <a:latin typeface="+mn-lt"/>
                  <a:cs typeface="Times New Roman" pitchFamily="18" charset="0"/>
                </a:rPr>
                <a:t>Demers</a:t>
              </a:r>
              <a:r>
                <a:rPr lang="en-US" sz="3200" b="1" dirty="0" smtClean="0">
                  <a:latin typeface="+mn-lt"/>
                  <a:cs typeface="Times New Roman" pitchFamily="18" charset="0"/>
                </a:rPr>
                <a:t>, </a:t>
              </a:r>
              <a:r>
                <a:rPr lang="en-US" sz="3200" b="1" i="1" dirty="0" smtClean="0">
                  <a:latin typeface="+mn-lt"/>
                  <a:cs typeface="Times New Roman" pitchFamily="18" charset="0"/>
                </a:rPr>
                <a:t>Edwin Everham, Michael Savarese</a:t>
              </a:r>
              <a:r>
                <a:rPr lang="en-US" sz="3200" dirty="0" smtClean="0">
                  <a:latin typeface="+mn-lt"/>
                  <a:cs typeface="Times New Roman" pitchFamily="18" charset="0"/>
                </a:rPr>
                <a:t>, </a:t>
              </a:r>
              <a:r>
                <a:rPr lang="en-US" sz="3200" b="1" i="1" dirty="0" smtClean="0">
                  <a:latin typeface="+mn-lt"/>
                  <a:cs typeface="Times New Roman" pitchFamily="18" charset="0"/>
                </a:rPr>
                <a:t>Brian Bovard, Anne Hartley, Joseph P. Kakareka, Ai Ning Loh, </a:t>
              </a:r>
              <a:r>
                <a:rPr lang="en-US" sz="3200" i="1" dirty="0" smtClean="0">
                  <a:latin typeface="+mn-lt"/>
                  <a:cs typeface="Times New Roman" pitchFamily="18" charset="0"/>
                </a:rPr>
                <a:t>College of Arts and Sciences, Florida Gulf Coast University, Fort Myers, FL</a:t>
              </a:r>
              <a:r>
                <a:rPr lang="en-US" sz="3200" b="1" i="1" dirty="0" smtClean="0">
                  <a:latin typeface="+mn-lt"/>
                  <a:cs typeface="Times New Roman" pitchFamily="18" charset="0"/>
                </a:rPr>
                <a:t>,</a:t>
              </a:r>
            </a:p>
            <a:p>
              <a:pPr algn="ctr"/>
              <a:r>
                <a:rPr lang="en-US" sz="3200" b="1" i="1" dirty="0" smtClean="0">
                  <a:latin typeface="+mn-lt"/>
                  <a:cs typeface="Times New Roman" pitchFamily="18" charset="0"/>
                </a:rPr>
                <a:t> Brenda </a:t>
              </a:r>
              <a:r>
                <a:rPr lang="en-US" sz="3200" b="1" i="1" dirty="0">
                  <a:latin typeface="+mn-lt"/>
                  <a:cs typeface="Times New Roman" pitchFamily="18" charset="0"/>
                </a:rPr>
                <a:t>Brooks</a:t>
              </a:r>
              <a:r>
                <a:rPr lang="en-US" sz="3200" dirty="0">
                  <a:latin typeface="+mn-lt"/>
                  <a:cs typeface="Times New Roman" pitchFamily="18" charset="0"/>
                </a:rPr>
                <a:t>, </a:t>
              </a:r>
              <a:r>
                <a:rPr lang="en-US" sz="3200" dirty="0" smtClean="0">
                  <a:latin typeface="+mn-lt"/>
                  <a:cs typeface="Times New Roman" pitchFamily="18" charset="0"/>
                </a:rPr>
                <a:t>CREW Land and Water Trust, Estero, FL, </a:t>
              </a:r>
              <a:r>
                <a:rPr lang="en-US" sz="3200" b="1" i="1" dirty="0" smtClean="0">
                  <a:latin typeface="+mn-lt"/>
                  <a:cs typeface="Times New Roman" pitchFamily="18" charset="0"/>
                </a:rPr>
                <a:t>John </a:t>
              </a:r>
              <a:r>
                <a:rPr lang="en-US" sz="3200" b="1" i="1" dirty="0">
                  <a:latin typeface="+mn-lt"/>
                  <a:cs typeface="Times New Roman" pitchFamily="18" charset="0"/>
                </a:rPr>
                <a:t>Cassani,</a:t>
              </a:r>
              <a:r>
                <a:rPr lang="en-US" sz="3200" dirty="0">
                  <a:latin typeface="+mn-lt"/>
                  <a:cs typeface="Times New Roman" pitchFamily="18" charset="0"/>
                </a:rPr>
                <a:t> </a:t>
              </a:r>
              <a:r>
                <a:rPr lang="en-US" sz="3200" dirty="0" smtClean="0">
                  <a:latin typeface="+mn-lt"/>
                  <a:cs typeface="Times New Roman" pitchFamily="18" charset="0"/>
                </a:rPr>
                <a:t>Lee </a:t>
              </a:r>
              <a:r>
                <a:rPr lang="en-US" sz="3200" dirty="0">
                  <a:latin typeface="+mn-lt"/>
                  <a:cs typeface="Times New Roman" pitchFamily="18" charset="0"/>
                </a:rPr>
                <a:t>County Hyacinth </a:t>
              </a:r>
              <a:r>
                <a:rPr lang="en-US" sz="3200" dirty="0" smtClean="0">
                  <a:latin typeface="+mn-lt"/>
                  <a:cs typeface="Times New Roman" pitchFamily="18" charset="0"/>
                </a:rPr>
                <a:t>Control, Fort Myers, FL 33928, and  </a:t>
              </a:r>
              <a:r>
                <a:rPr lang="en-US" sz="3200" b="1" i="1" dirty="0" smtClean="0">
                  <a:latin typeface="+mn-lt"/>
                  <a:cs typeface="Times New Roman" pitchFamily="18" charset="0"/>
                </a:rPr>
                <a:t>Mike </a:t>
              </a:r>
              <a:r>
                <a:rPr lang="en-US" sz="3200" b="1" i="1" dirty="0">
                  <a:latin typeface="+mn-lt"/>
                  <a:cs typeface="Times New Roman" pitchFamily="18" charset="0"/>
                </a:rPr>
                <a:t>Owen</a:t>
              </a:r>
              <a:r>
                <a:rPr lang="en-US" sz="3200" dirty="0">
                  <a:latin typeface="+mn-lt"/>
                  <a:cs typeface="Times New Roman" pitchFamily="18" charset="0"/>
                </a:rPr>
                <a:t>, Fakahatchee </a:t>
              </a:r>
              <a:r>
                <a:rPr lang="en-US" sz="3200" dirty="0" smtClean="0">
                  <a:latin typeface="+mn-lt"/>
                  <a:cs typeface="Times New Roman" pitchFamily="18" charset="0"/>
                </a:rPr>
                <a:t>Strand Preserve </a:t>
              </a:r>
              <a:r>
                <a:rPr lang="en-US" sz="3200" dirty="0">
                  <a:latin typeface="+mn-lt"/>
                  <a:cs typeface="Times New Roman" pitchFamily="18" charset="0"/>
                </a:rPr>
                <a:t>State </a:t>
              </a:r>
              <a:r>
                <a:rPr lang="en-US" sz="3200" dirty="0" smtClean="0">
                  <a:latin typeface="+mn-lt"/>
                  <a:cs typeface="Times New Roman" pitchFamily="18" charset="0"/>
                </a:rPr>
                <a:t>Park, Copeland, FL 34137</a:t>
              </a:r>
              <a:endParaRPr lang="en-US" sz="3200" dirty="0">
                <a:latin typeface="+mn-lt"/>
                <a:cs typeface="Times New Roman" pitchFamily="18" charset="0"/>
              </a:endParaRPr>
            </a:p>
          </p:txBody>
        </p:sp>
        <p:pic>
          <p:nvPicPr>
            <p:cNvPr id="115" name="Picture 181"/>
            <p:cNvPicPr>
              <a:picLocks noChangeAspect="1" noChangeArrowheads="1"/>
            </p:cNvPicPr>
            <p:nvPr/>
          </p:nvPicPr>
          <p:blipFill>
            <a:blip r:embed="rId11"/>
            <a:srcRect/>
            <a:stretch>
              <a:fillRect/>
            </a:stretch>
          </p:blipFill>
          <p:spPr bwMode="auto">
            <a:xfrm>
              <a:off x="43650125" y="609600"/>
              <a:ext cx="7175275" cy="3657600"/>
            </a:xfrm>
            <a:prstGeom prst="rect">
              <a:avLst/>
            </a:prstGeom>
            <a:noFill/>
            <a:ln w="12700">
              <a:solidFill>
                <a:schemeClr val="tx1"/>
              </a:solidFill>
              <a:miter lim="800000"/>
              <a:headEnd/>
              <a:tailEnd/>
            </a:ln>
          </p:spPr>
        </p:pic>
      </p:grpSp>
      <p:grpSp>
        <p:nvGrpSpPr>
          <p:cNvPr id="54" name="Group 53"/>
          <p:cNvGrpSpPr/>
          <p:nvPr/>
        </p:nvGrpSpPr>
        <p:grpSpPr>
          <a:xfrm>
            <a:off x="18592800" y="6934200"/>
            <a:ext cx="14325600" cy="24384000"/>
            <a:chOff x="19278600" y="6172200"/>
            <a:chExt cx="14325600" cy="24384000"/>
          </a:xfrm>
        </p:grpSpPr>
        <p:sp>
          <p:nvSpPr>
            <p:cNvPr id="81" name="Text Box 282"/>
            <p:cNvSpPr txBox="1">
              <a:spLocks noChangeArrowheads="1"/>
            </p:cNvSpPr>
            <p:nvPr/>
          </p:nvSpPr>
          <p:spPr bwMode="auto">
            <a:xfrm>
              <a:off x="20040600" y="6477001"/>
              <a:ext cx="12954000" cy="5632311"/>
            </a:xfrm>
            <a:prstGeom prst="rect">
              <a:avLst/>
            </a:prstGeom>
            <a:noFill/>
            <a:ln w="9525">
              <a:noFill/>
              <a:miter lim="800000"/>
              <a:headEnd/>
              <a:tailEnd/>
            </a:ln>
          </p:spPr>
          <p:txBody>
            <a:bodyPr wrap="square">
              <a:spAutoFit/>
            </a:bodyPr>
            <a:lstStyle/>
            <a:p>
              <a:pPr algn="ctr" defTabSz="914400"/>
              <a:r>
                <a:rPr lang="en-US" sz="2400" b="1" dirty="0"/>
                <a:t>Summer Research </a:t>
              </a:r>
              <a:r>
                <a:rPr lang="en-US" sz="2400" b="1" dirty="0" smtClean="0"/>
                <a:t>Opportunity (SRO) </a:t>
              </a:r>
              <a:endParaRPr lang="en-US" sz="2400" b="1" i="1" dirty="0"/>
            </a:p>
            <a:p>
              <a:pPr defTabSz="914400"/>
              <a:endParaRPr lang="en-US" sz="2400" i="1" dirty="0"/>
            </a:p>
            <a:p>
              <a:pPr algn="just" defTabSz="914400"/>
              <a:r>
                <a:rPr lang="en-US" sz="2400" i="1" dirty="0" smtClean="0"/>
                <a:t>The </a:t>
              </a:r>
              <a:r>
                <a:rPr lang="en-US" sz="2400" i="1" dirty="0"/>
                <a:t>Whitaker Center </a:t>
              </a:r>
              <a:r>
                <a:rPr lang="en-US" sz="2400" i="1" dirty="0" smtClean="0"/>
                <a:t>at FGCU sponsors </a:t>
              </a:r>
              <a:r>
                <a:rPr lang="en-US" sz="2400" i="1" dirty="0"/>
                <a:t>an annual Summer Research Opportunity for up to 30 middle school students for a 2-week period each summer.  Students work on a genuine research project with science faculty that has local environmental or societal significance.  Students collaboratively undertake a complete research investigation from hypothesis generation and research design, through data collection, analysis, and interpretation, culminating in oral presentations during a half-day symposium.</a:t>
              </a:r>
              <a:endParaRPr lang="en-US" sz="2400" i="1" u="sng" dirty="0"/>
            </a:p>
            <a:p>
              <a:pPr defTabSz="914400"/>
              <a:endParaRPr lang="en-US" sz="2400" i="1" u="sng" dirty="0"/>
            </a:p>
            <a:p>
              <a:pPr defTabSz="914400"/>
              <a:r>
                <a:rPr lang="en-US" sz="2400" i="1" u="sng" dirty="0"/>
                <a:t>Sample </a:t>
              </a:r>
              <a:r>
                <a:rPr lang="en-US" sz="2400" i="1" u="sng" dirty="0" smtClean="0"/>
                <a:t>research problems </a:t>
              </a:r>
              <a:r>
                <a:rPr lang="en-US" sz="2400" i="1" u="sng" dirty="0"/>
                <a:t>c</a:t>
              </a:r>
              <a:r>
                <a:rPr lang="en-US" sz="2400" i="1" u="sng" dirty="0" smtClean="0"/>
                <a:t>onsidered </a:t>
              </a:r>
              <a:r>
                <a:rPr lang="en-US" sz="2400" i="1" u="sng" dirty="0"/>
                <a:t>in the </a:t>
              </a:r>
              <a:r>
                <a:rPr lang="en-US" sz="2400" i="1" u="sng" dirty="0" smtClean="0"/>
                <a:t>past</a:t>
              </a:r>
              <a:r>
                <a:rPr lang="en-US" sz="2400" i="1" dirty="0"/>
                <a:t>:</a:t>
              </a:r>
            </a:p>
            <a:p>
              <a:pPr lvl="1" defTabSz="914400">
                <a:buFont typeface="Wingdings" pitchFamily="2" charset="2"/>
                <a:buNone/>
              </a:pPr>
              <a:r>
                <a:rPr lang="en-US" sz="2400" i="1" dirty="0"/>
                <a:t>-  Human-affected water quality influences upon the physiology and ecology of the American </a:t>
              </a:r>
              <a:r>
                <a:rPr lang="en-US" sz="2400" i="1" dirty="0" smtClean="0"/>
                <a:t>oyster (</a:t>
              </a:r>
              <a:r>
                <a:rPr lang="en-US" sz="2400" i="1" dirty="0" err="1" smtClean="0"/>
                <a:t>Crassostrea</a:t>
              </a:r>
              <a:r>
                <a:rPr lang="en-US" sz="2400" i="1" dirty="0" smtClean="0"/>
                <a:t> </a:t>
              </a:r>
              <a:r>
                <a:rPr lang="en-US" sz="2400" i="1" dirty="0" err="1" smtClean="0"/>
                <a:t>virginica</a:t>
              </a:r>
              <a:r>
                <a:rPr lang="en-US" sz="2400" i="1" dirty="0" smtClean="0"/>
                <a:t>).</a:t>
              </a:r>
              <a:endParaRPr lang="en-US" sz="2400" i="1" dirty="0"/>
            </a:p>
            <a:p>
              <a:pPr lvl="1" defTabSz="914400"/>
              <a:r>
                <a:rPr lang="en-US" sz="2400" i="1" dirty="0"/>
                <a:t>-  Sea-level rise’s effects upon the history of barrier island development along the Southwest Florida coast.</a:t>
              </a:r>
            </a:p>
            <a:p>
              <a:pPr lvl="1" defTabSz="914400"/>
              <a:r>
                <a:rPr lang="en-US" sz="2400" i="1" dirty="0"/>
                <a:t>-  Carbon dynamics in natural areas of the FGCU campus.</a:t>
              </a:r>
            </a:p>
          </p:txBody>
        </p:sp>
        <p:sp>
          <p:nvSpPr>
            <p:cNvPr id="82" name="Rectangle 29"/>
            <p:cNvSpPr/>
            <p:nvPr/>
          </p:nvSpPr>
          <p:spPr>
            <a:xfrm>
              <a:off x="19278600" y="6172200"/>
              <a:ext cx="14325600" cy="24384000"/>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3" name="Picture 284"/>
            <p:cNvPicPr>
              <a:picLocks noChangeAspect="1" noChangeArrowheads="1"/>
            </p:cNvPicPr>
            <p:nvPr/>
          </p:nvPicPr>
          <p:blipFill>
            <a:blip r:embed="rId12"/>
            <a:srcRect/>
            <a:stretch>
              <a:fillRect/>
            </a:stretch>
          </p:blipFill>
          <p:spPr bwMode="auto">
            <a:xfrm>
              <a:off x="26517600" y="12915900"/>
              <a:ext cx="6756400" cy="5067300"/>
            </a:xfrm>
            <a:prstGeom prst="rect">
              <a:avLst/>
            </a:prstGeom>
            <a:noFill/>
            <a:ln w="12700">
              <a:solidFill>
                <a:schemeClr val="tx1"/>
              </a:solidFill>
              <a:miter lim="800000"/>
              <a:headEnd/>
              <a:tailEnd/>
            </a:ln>
          </p:spPr>
        </p:pic>
        <p:pic>
          <p:nvPicPr>
            <p:cNvPr id="85" name="Picture 350"/>
            <p:cNvPicPr>
              <a:picLocks noChangeAspect="1" noChangeArrowheads="1"/>
            </p:cNvPicPr>
            <p:nvPr/>
          </p:nvPicPr>
          <p:blipFill>
            <a:blip r:embed="rId13"/>
            <a:srcRect/>
            <a:stretch>
              <a:fillRect/>
            </a:stretch>
          </p:blipFill>
          <p:spPr bwMode="auto">
            <a:xfrm>
              <a:off x="19507200" y="12954000"/>
              <a:ext cx="6705600" cy="5029200"/>
            </a:xfrm>
            <a:prstGeom prst="rect">
              <a:avLst/>
            </a:prstGeom>
            <a:noFill/>
            <a:ln w="12700">
              <a:solidFill>
                <a:schemeClr val="tx1"/>
              </a:solidFill>
              <a:miter lim="800000"/>
              <a:headEnd/>
              <a:tailEnd/>
            </a:ln>
          </p:spPr>
        </p:pic>
        <p:sp>
          <p:nvSpPr>
            <p:cNvPr id="86" name="Text Box 352"/>
            <p:cNvSpPr txBox="1">
              <a:spLocks noChangeArrowheads="1"/>
            </p:cNvSpPr>
            <p:nvPr/>
          </p:nvSpPr>
          <p:spPr bwMode="auto">
            <a:xfrm>
              <a:off x="19507200" y="28422600"/>
              <a:ext cx="13487400" cy="1569660"/>
            </a:xfrm>
            <a:prstGeom prst="rect">
              <a:avLst/>
            </a:prstGeom>
            <a:noFill/>
            <a:ln w="9525">
              <a:noFill/>
              <a:miter lim="800000"/>
              <a:headEnd/>
              <a:tailEnd/>
            </a:ln>
          </p:spPr>
          <p:txBody>
            <a:bodyPr wrap="square">
              <a:spAutoFit/>
            </a:bodyPr>
            <a:lstStyle/>
            <a:p>
              <a:pPr algn="just" defTabSz="914400">
                <a:spcBef>
                  <a:spcPct val="50000"/>
                </a:spcBef>
              </a:pPr>
              <a:r>
                <a:rPr lang="en-US" sz="2400" dirty="0"/>
                <a:t>SRO has run consistently for the last </a:t>
              </a:r>
              <a:r>
                <a:rPr lang="en-US" sz="2400" dirty="0" smtClean="0"/>
                <a:t>6 </a:t>
              </a:r>
              <a:r>
                <a:rPr lang="en-US" sz="2400" dirty="0"/>
                <a:t>summers, involving anywhere from 25-40 students per summer, producing a total of over </a:t>
              </a:r>
              <a:r>
                <a:rPr lang="en-US" sz="2400" dirty="0" smtClean="0"/>
                <a:t>180 </a:t>
              </a:r>
              <a:r>
                <a:rPr lang="en-US" sz="2400" dirty="0"/>
                <a:t>alumni.  Many of these students have competed successfully at regional, state, and international science fairs; </a:t>
              </a:r>
              <a:r>
                <a:rPr lang="en-US" sz="2400" dirty="0" smtClean="0"/>
                <a:t>a </a:t>
              </a:r>
              <a:r>
                <a:rPr lang="en-US" sz="2400" dirty="0"/>
                <a:t>number have transitioned to college and are studying science or mathematics. </a:t>
              </a:r>
            </a:p>
          </p:txBody>
        </p:sp>
        <p:pic>
          <p:nvPicPr>
            <p:cNvPr id="105" name="Picture 104" descr="C:\Documents and Settings\msavares\My Documents\My Pictures\SRO 2007 Photos\IMG_4513.JPG"/>
            <p:cNvPicPr/>
            <p:nvPr/>
          </p:nvPicPr>
          <p:blipFill>
            <a:blip r:embed="rId14" cstate="print"/>
            <a:srcRect/>
            <a:stretch>
              <a:fillRect/>
            </a:stretch>
          </p:blipFill>
          <p:spPr bwMode="auto">
            <a:xfrm>
              <a:off x="19507200" y="20574000"/>
              <a:ext cx="6705600" cy="5181600"/>
            </a:xfrm>
            <a:prstGeom prst="rect">
              <a:avLst/>
            </a:prstGeom>
            <a:noFill/>
            <a:ln w="12700">
              <a:solidFill>
                <a:schemeClr val="tx1"/>
              </a:solidFill>
              <a:miter lim="800000"/>
              <a:headEnd/>
              <a:tailEnd/>
            </a:ln>
          </p:spPr>
        </p:pic>
        <p:pic>
          <p:nvPicPr>
            <p:cNvPr id="106" name="Picture 105" descr="C:\Documents and Settings\msavares\My Documents\My Pictures\SRO 2007 Photos\IMG_4572.JPG"/>
            <p:cNvPicPr/>
            <p:nvPr/>
          </p:nvPicPr>
          <p:blipFill>
            <a:blip r:embed="rId15" cstate="print">
              <a:lum bright="35000" contrast="1000"/>
            </a:blip>
            <a:srcRect/>
            <a:stretch>
              <a:fillRect/>
            </a:stretch>
          </p:blipFill>
          <p:spPr bwMode="auto">
            <a:xfrm>
              <a:off x="26517600" y="20574000"/>
              <a:ext cx="6781800" cy="5181600"/>
            </a:xfrm>
            <a:prstGeom prst="rect">
              <a:avLst/>
            </a:prstGeom>
            <a:noFill/>
            <a:ln w="12700">
              <a:solidFill>
                <a:schemeClr val="tx2"/>
              </a:solidFill>
              <a:miter lim="800000"/>
              <a:headEnd/>
              <a:tailEnd/>
            </a:ln>
          </p:spPr>
        </p:pic>
        <p:sp>
          <p:nvSpPr>
            <p:cNvPr id="49" name="TextBox 48"/>
            <p:cNvSpPr txBox="1"/>
            <p:nvPr/>
          </p:nvSpPr>
          <p:spPr>
            <a:xfrm>
              <a:off x="19507200" y="18288000"/>
              <a:ext cx="6705600" cy="1348061"/>
            </a:xfrm>
            <a:prstGeom prst="rect">
              <a:avLst/>
            </a:prstGeom>
            <a:noFill/>
            <a:ln w="38100">
              <a:solidFill>
                <a:schemeClr val="tx1"/>
              </a:solidFill>
            </a:ln>
          </p:spPr>
          <p:txBody>
            <a:bodyPr wrap="square" rtlCol="0">
              <a:spAutoFit/>
            </a:bodyPr>
            <a:lstStyle/>
            <a:p>
              <a:pPr lvl="0" defTabSz="4806950" eaLnBrk="0" hangingPunct="0">
                <a:spcBef>
                  <a:spcPct val="20000"/>
                </a:spcBef>
              </a:pPr>
              <a:r>
                <a:rPr lang="en-US" sz="2400" b="1" dirty="0" smtClean="0">
                  <a:latin typeface="Calibri" pitchFamily="34" charset="0"/>
                </a:rPr>
                <a:t>Science and civic engagement:</a:t>
              </a:r>
            </a:p>
            <a:p>
              <a:pPr lvl="0" defTabSz="4806950" eaLnBrk="0" hangingPunct="0">
                <a:spcBef>
                  <a:spcPct val="20000"/>
                </a:spcBef>
              </a:pPr>
              <a:r>
                <a:rPr lang="en-US" sz="2400" dirty="0" smtClean="0">
                  <a:latin typeface="Calibri" pitchFamily="34" charset="0"/>
                </a:rPr>
                <a:t>Students work on problems of regional concern; </a:t>
              </a:r>
            </a:p>
            <a:p>
              <a:pPr lvl="0" defTabSz="4806950" eaLnBrk="0" hangingPunct="0">
                <a:spcBef>
                  <a:spcPct val="20000"/>
                </a:spcBef>
              </a:pPr>
              <a:r>
                <a:rPr lang="en-US" sz="2400" dirty="0" smtClean="0">
                  <a:latin typeface="Calibri" pitchFamily="34" charset="0"/>
                </a:rPr>
                <a:t>the work generates a sense of stewardship. </a:t>
              </a:r>
            </a:p>
          </p:txBody>
        </p:sp>
        <p:sp>
          <p:nvSpPr>
            <p:cNvPr id="50" name="Rectangle 49"/>
            <p:cNvSpPr/>
            <p:nvPr/>
          </p:nvSpPr>
          <p:spPr>
            <a:xfrm>
              <a:off x="26517600" y="18288000"/>
              <a:ext cx="6781800" cy="1200329"/>
            </a:xfrm>
            <a:prstGeom prst="rect">
              <a:avLst/>
            </a:prstGeom>
            <a:noFill/>
            <a:ln w="38100">
              <a:solidFill>
                <a:schemeClr val="tx1"/>
              </a:solidFill>
            </a:ln>
          </p:spPr>
          <p:txBody>
            <a:bodyPr wrap="square">
              <a:spAutoFit/>
            </a:bodyPr>
            <a:lstStyle/>
            <a:p>
              <a:r>
                <a:rPr lang="en-US" sz="2400" dirty="0" smtClean="0">
                  <a:latin typeface="Calibri" pitchFamily="34" charset="0"/>
                </a:rPr>
                <a:t>Projects practical and engaging: Students are collaboratively engaged with each other, faculty and graduate students.</a:t>
              </a:r>
            </a:p>
          </p:txBody>
        </p:sp>
        <p:sp>
          <p:nvSpPr>
            <p:cNvPr id="51" name="Rectangle 50"/>
            <p:cNvSpPr/>
            <p:nvPr/>
          </p:nvSpPr>
          <p:spPr>
            <a:xfrm>
              <a:off x="19964400" y="26136600"/>
              <a:ext cx="6172200" cy="1717393"/>
            </a:xfrm>
            <a:prstGeom prst="rect">
              <a:avLst/>
            </a:prstGeom>
            <a:noFill/>
            <a:ln w="38100">
              <a:solidFill>
                <a:schemeClr val="tx1"/>
              </a:solidFill>
            </a:ln>
          </p:spPr>
          <p:txBody>
            <a:bodyPr wrap="square">
              <a:spAutoFit/>
            </a:bodyPr>
            <a:lstStyle/>
            <a:p>
              <a:pPr lvl="0" defTabSz="4806950" eaLnBrk="0" hangingPunct="0">
                <a:spcBef>
                  <a:spcPct val="20000"/>
                </a:spcBef>
              </a:pPr>
              <a:r>
                <a:rPr lang="en-US" sz="2400" b="1" dirty="0" smtClean="0">
                  <a:latin typeface="Calibri" pitchFamily="34" charset="0"/>
                </a:rPr>
                <a:t>Focusing on contested issues:</a:t>
              </a:r>
              <a:r>
                <a:rPr lang="en-US" sz="2400" dirty="0" smtClean="0">
                  <a:latin typeface="Calibri" pitchFamily="34" charset="0"/>
                </a:rPr>
                <a:t>  </a:t>
              </a:r>
            </a:p>
            <a:p>
              <a:pPr lvl="0" defTabSz="4806950" eaLnBrk="0" hangingPunct="0">
                <a:spcBef>
                  <a:spcPct val="20000"/>
                </a:spcBef>
              </a:pPr>
              <a:r>
                <a:rPr lang="en-US" sz="2400" dirty="0" smtClean="0">
                  <a:latin typeface="Calibri" pitchFamily="34" charset="0"/>
                </a:rPr>
                <a:t>Research on complex problems </a:t>
              </a:r>
            </a:p>
            <a:p>
              <a:pPr lvl="0" defTabSz="4806950" eaLnBrk="0" hangingPunct="0">
                <a:spcBef>
                  <a:spcPct val="20000"/>
                </a:spcBef>
              </a:pPr>
              <a:r>
                <a:rPr lang="en-US" sz="2400" dirty="0" smtClean="0">
                  <a:latin typeface="Calibri" pitchFamily="34" charset="0"/>
                </a:rPr>
                <a:t>such as global climate change, water management and land-use change</a:t>
              </a:r>
              <a:r>
                <a:rPr lang="en-US" dirty="0" smtClean="0">
                  <a:latin typeface="Calibri" pitchFamily="34" charset="0"/>
                </a:rPr>
                <a:t>. </a:t>
              </a:r>
            </a:p>
          </p:txBody>
        </p:sp>
        <p:sp>
          <p:nvSpPr>
            <p:cNvPr id="52" name="Rectangle 51"/>
            <p:cNvSpPr/>
            <p:nvPr/>
          </p:nvSpPr>
          <p:spPr>
            <a:xfrm>
              <a:off x="26517600" y="26136600"/>
              <a:ext cx="6705600" cy="1938992"/>
            </a:xfrm>
            <a:prstGeom prst="rect">
              <a:avLst/>
            </a:prstGeom>
            <a:ln w="38100">
              <a:solidFill>
                <a:schemeClr val="tx1"/>
              </a:solidFill>
            </a:ln>
          </p:spPr>
          <p:txBody>
            <a:bodyPr wrap="square">
              <a:spAutoFit/>
            </a:bodyPr>
            <a:lstStyle/>
            <a:p>
              <a:r>
                <a:rPr lang="en-US" sz="2400" dirty="0" smtClean="0">
                  <a:latin typeface="Calibri" pitchFamily="34" charset="0"/>
                </a:rPr>
                <a:t>Scientific knowledge and method:  Students learn about the practice and philosophy of science through a genuine research project.  Photo:  Students presented during a research symposium with friends and family in the audience.</a:t>
              </a:r>
            </a:p>
          </p:txBody>
        </p:sp>
      </p:grpSp>
      <p:pic>
        <p:nvPicPr>
          <p:cNvPr id="1026" name="Picture 2" descr="\\Fgcu-moray\aaas\DEMERS\LAUNCH 015.jpg"/>
          <p:cNvPicPr>
            <a:picLocks noChangeAspect="1" noChangeArrowheads="1"/>
          </p:cNvPicPr>
          <p:nvPr/>
        </p:nvPicPr>
        <p:blipFill>
          <a:blip r:embed="rId16" cstate="print">
            <a:lum bright="21000"/>
          </a:blip>
          <a:srcRect/>
          <a:stretch>
            <a:fillRect/>
          </a:stretch>
        </p:blipFill>
        <p:spPr bwMode="auto">
          <a:xfrm>
            <a:off x="1752600" y="23774400"/>
            <a:ext cx="4495800" cy="3337543"/>
          </a:xfrm>
          <a:prstGeom prst="rect">
            <a:avLst/>
          </a:prstGeom>
          <a:noFill/>
        </p:spPr>
      </p:pic>
      <p:pic>
        <p:nvPicPr>
          <p:cNvPr id="1027" name="Picture 3" descr="\\Fgcu-moray\aaas\DEMERS\Teacher day10.JPG"/>
          <p:cNvPicPr>
            <a:picLocks noChangeAspect="1" noChangeArrowheads="1"/>
          </p:cNvPicPr>
          <p:nvPr/>
        </p:nvPicPr>
        <p:blipFill>
          <a:blip r:embed="rId17" cstate="print"/>
          <a:srcRect/>
          <a:stretch>
            <a:fillRect/>
          </a:stretch>
        </p:blipFill>
        <p:spPr bwMode="auto">
          <a:xfrm>
            <a:off x="36728400" y="25374600"/>
            <a:ext cx="2419350" cy="3225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1272</Words>
  <Application>Microsoft Office PowerPoint</Application>
  <PresentationFormat>Custom</PresentationFormat>
  <Paragraphs>87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1_Default Design</vt:lpstr>
      <vt:lpstr>Slide 1</vt:lpstr>
    </vt:vector>
  </TitlesOfParts>
  <Company>Florida Gulf Coast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Whitaker Center  for Science, Mathematics and Technology Education</dc:title>
  <dc:creator>Demers</dc:creator>
  <cp:lastModifiedBy>Demers</cp:lastModifiedBy>
  <cp:revision>124</cp:revision>
  <dcterms:created xsi:type="dcterms:W3CDTF">2006-08-12T21:11:40Z</dcterms:created>
  <dcterms:modified xsi:type="dcterms:W3CDTF">2009-03-29T15:12:15Z</dcterms:modified>
</cp:coreProperties>
</file>