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viewProps.xml" ContentType="application/vnd.openxmlformats-officedocument.presentationml.viewProps+xml"/>
  <Override PartName="/ppt/slideLayouts/slideLayout9.xml" ContentType="application/vnd.openxmlformats-officedocument.presentationml.slideLayout+xml"/>
  <Default Extension="sldx" ContentType="application/vnd.openxmlformats-officedocument.presentationml.slide"/>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51206400" cy="32918400"/>
  <p:notesSz cx="6858000" cy="9144000"/>
  <p:defaultTextStyle>
    <a:defPPr>
      <a:defRPr lang="en-US"/>
    </a:defPPr>
    <a:lvl1pPr marL="0" algn="l" defTabSz="4807092" rtl="0" eaLnBrk="1" latinLnBrk="0" hangingPunct="1">
      <a:defRPr sz="9500" kern="1200">
        <a:solidFill>
          <a:schemeClr val="tx1"/>
        </a:solidFill>
        <a:latin typeface="+mn-lt"/>
        <a:ea typeface="+mn-ea"/>
        <a:cs typeface="+mn-cs"/>
      </a:defRPr>
    </a:lvl1pPr>
    <a:lvl2pPr marL="2403546" algn="l" defTabSz="4807092" rtl="0" eaLnBrk="1" latinLnBrk="0" hangingPunct="1">
      <a:defRPr sz="9500" kern="1200">
        <a:solidFill>
          <a:schemeClr val="tx1"/>
        </a:solidFill>
        <a:latin typeface="+mn-lt"/>
        <a:ea typeface="+mn-ea"/>
        <a:cs typeface="+mn-cs"/>
      </a:defRPr>
    </a:lvl2pPr>
    <a:lvl3pPr marL="4807092" algn="l" defTabSz="4807092" rtl="0" eaLnBrk="1" latinLnBrk="0" hangingPunct="1">
      <a:defRPr sz="9500" kern="1200">
        <a:solidFill>
          <a:schemeClr val="tx1"/>
        </a:solidFill>
        <a:latin typeface="+mn-lt"/>
        <a:ea typeface="+mn-ea"/>
        <a:cs typeface="+mn-cs"/>
      </a:defRPr>
    </a:lvl3pPr>
    <a:lvl4pPr marL="7210638" algn="l" defTabSz="4807092" rtl="0" eaLnBrk="1" latinLnBrk="0" hangingPunct="1">
      <a:defRPr sz="9500" kern="1200">
        <a:solidFill>
          <a:schemeClr val="tx1"/>
        </a:solidFill>
        <a:latin typeface="+mn-lt"/>
        <a:ea typeface="+mn-ea"/>
        <a:cs typeface="+mn-cs"/>
      </a:defRPr>
    </a:lvl4pPr>
    <a:lvl5pPr marL="9614184" algn="l" defTabSz="4807092" rtl="0" eaLnBrk="1" latinLnBrk="0" hangingPunct="1">
      <a:defRPr sz="9500" kern="1200">
        <a:solidFill>
          <a:schemeClr val="tx1"/>
        </a:solidFill>
        <a:latin typeface="+mn-lt"/>
        <a:ea typeface="+mn-ea"/>
        <a:cs typeface="+mn-cs"/>
      </a:defRPr>
    </a:lvl5pPr>
    <a:lvl6pPr marL="12017731" algn="l" defTabSz="4807092" rtl="0" eaLnBrk="1" latinLnBrk="0" hangingPunct="1">
      <a:defRPr sz="9500" kern="1200">
        <a:solidFill>
          <a:schemeClr val="tx1"/>
        </a:solidFill>
        <a:latin typeface="+mn-lt"/>
        <a:ea typeface="+mn-ea"/>
        <a:cs typeface="+mn-cs"/>
      </a:defRPr>
    </a:lvl6pPr>
    <a:lvl7pPr marL="14421277" algn="l" defTabSz="4807092" rtl="0" eaLnBrk="1" latinLnBrk="0" hangingPunct="1">
      <a:defRPr sz="9500" kern="1200">
        <a:solidFill>
          <a:schemeClr val="tx1"/>
        </a:solidFill>
        <a:latin typeface="+mn-lt"/>
        <a:ea typeface="+mn-ea"/>
        <a:cs typeface="+mn-cs"/>
      </a:defRPr>
    </a:lvl7pPr>
    <a:lvl8pPr marL="16824823" algn="l" defTabSz="4807092" rtl="0" eaLnBrk="1" latinLnBrk="0" hangingPunct="1">
      <a:defRPr sz="9500" kern="1200">
        <a:solidFill>
          <a:schemeClr val="tx1"/>
        </a:solidFill>
        <a:latin typeface="+mn-lt"/>
        <a:ea typeface="+mn-ea"/>
        <a:cs typeface="+mn-cs"/>
      </a:defRPr>
    </a:lvl8pPr>
    <a:lvl9pPr marL="19228369" algn="l" defTabSz="4807092" rtl="0" eaLnBrk="1" latinLnBrk="0" hangingPunct="1">
      <a:defRPr sz="95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3" d="100"/>
          <a:sy n="13" d="100"/>
        </p:scale>
        <p:origin x="-354" y="-228"/>
      </p:cViewPr>
      <p:guideLst>
        <p:guide orient="horz" pos="10368"/>
        <p:guide pos="16128"/>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27B308-2EC9-49D0-B12B-9EB85D4F3BDB}" type="datetimeFigureOut">
              <a:rPr lang="en-US" smtClean="0"/>
              <a:t>3/29/2009</a:t>
            </a:fld>
            <a:endParaRPr lang="en-US"/>
          </a:p>
        </p:txBody>
      </p:sp>
      <p:sp>
        <p:nvSpPr>
          <p:cNvPr id="4" name="Slide Image Placeholder 3"/>
          <p:cNvSpPr>
            <a:spLocks noGrp="1" noRot="1" noChangeAspect="1"/>
          </p:cNvSpPr>
          <p:nvPr>
            <p:ph type="sldImg" idx="2"/>
          </p:nvPr>
        </p:nvSpPr>
        <p:spPr>
          <a:xfrm>
            <a:off x="762000" y="685800"/>
            <a:ext cx="5334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2D820C0-3571-4969-8528-834C0270973F}"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2D820C0-3571-4969-8528-834C0270973F}" type="slidenum">
              <a:rPr lang="en-US" smtClean="0"/>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40480" y="10226042"/>
            <a:ext cx="43525440" cy="7056120"/>
          </a:xfrm>
        </p:spPr>
        <p:txBody>
          <a:bodyPr/>
          <a:lstStyle/>
          <a:p>
            <a:r>
              <a:rPr lang="en-US" smtClean="0"/>
              <a:t>Click to edit Master title style</a:t>
            </a:r>
            <a:endParaRPr lang="en-US"/>
          </a:p>
        </p:txBody>
      </p:sp>
      <p:sp>
        <p:nvSpPr>
          <p:cNvPr id="3" name="Subtitle 2"/>
          <p:cNvSpPr>
            <a:spLocks noGrp="1"/>
          </p:cNvSpPr>
          <p:nvPr>
            <p:ph type="subTitle" idx="1"/>
          </p:nvPr>
        </p:nvSpPr>
        <p:spPr>
          <a:xfrm>
            <a:off x="7680960" y="18653760"/>
            <a:ext cx="35844480" cy="8412480"/>
          </a:xfrm>
        </p:spPr>
        <p:txBody>
          <a:bodyPr/>
          <a:lstStyle>
            <a:lvl1pPr marL="0" indent="0" algn="ctr">
              <a:buNone/>
              <a:defRPr>
                <a:solidFill>
                  <a:schemeClr val="tx1">
                    <a:tint val="75000"/>
                  </a:schemeClr>
                </a:solidFill>
              </a:defRPr>
            </a:lvl1pPr>
            <a:lvl2pPr marL="2403546" indent="0" algn="ctr">
              <a:buNone/>
              <a:defRPr>
                <a:solidFill>
                  <a:schemeClr val="tx1">
                    <a:tint val="75000"/>
                  </a:schemeClr>
                </a:solidFill>
              </a:defRPr>
            </a:lvl2pPr>
            <a:lvl3pPr marL="4807092" indent="0" algn="ctr">
              <a:buNone/>
              <a:defRPr>
                <a:solidFill>
                  <a:schemeClr val="tx1">
                    <a:tint val="75000"/>
                  </a:schemeClr>
                </a:solidFill>
              </a:defRPr>
            </a:lvl3pPr>
            <a:lvl4pPr marL="7210638" indent="0" algn="ctr">
              <a:buNone/>
              <a:defRPr>
                <a:solidFill>
                  <a:schemeClr val="tx1">
                    <a:tint val="75000"/>
                  </a:schemeClr>
                </a:solidFill>
              </a:defRPr>
            </a:lvl4pPr>
            <a:lvl5pPr marL="9614184" indent="0" algn="ctr">
              <a:buNone/>
              <a:defRPr>
                <a:solidFill>
                  <a:schemeClr val="tx1">
                    <a:tint val="75000"/>
                  </a:schemeClr>
                </a:solidFill>
              </a:defRPr>
            </a:lvl5pPr>
            <a:lvl6pPr marL="12017731" indent="0" algn="ctr">
              <a:buNone/>
              <a:defRPr>
                <a:solidFill>
                  <a:schemeClr val="tx1">
                    <a:tint val="75000"/>
                  </a:schemeClr>
                </a:solidFill>
              </a:defRPr>
            </a:lvl6pPr>
            <a:lvl7pPr marL="14421277" indent="0" algn="ctr">
              <a:buNone/>
              <a:defRPr>
                <a:solidFill>
                  <a:schemeClr val="tx1">
                    <a:tint val="75000"/>
                  </a:schemeClr>
                </a:solidFill>
              </a:defRPr>
            </a:lvl7pPr>
            <a:lvl8pPr marL="16824823" indent="0" algn="ctr">
              <a:buNone/>
              <a:defRPr>
                <a:solidFill>
                  <a:schemeClr val="tx1">
                    <a:tint val="75000"/>
                  </a:schemeClr>
                </a:solidFill>
              </a:defRPr>
            </a:lvl8pPr>
            <a:lvl9pPr marL="19228369"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AB7AED1-7945-4AF1-80BA-3B53AFD1A49A}" type="datetimeFigureOut">
              <a:rPr lang="en-US" smtClean="0"/>
              <a:pPr/>
              <a:t>3/29/2009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CF5EFB-986E-459F-902F-4DD76AEF7AB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B7AED1-7945-4AF1-80BA-3B53AFD1A49A}" type="datetimeFigureOut">
              <a:rPr lang="en-US" smtClean="0"/>
              <a:pPr/>
              <a:t>3/29/2009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CF5EFB-986E-459F-902F-4DD76AEF7AB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07901540" y="6324600"/>
            <a:ext cx="64514733" cy="1348206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4339576" y="6324600"/>
            <a:ext cx="192708527" cy="1348206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B7AED1-7945-4AF1-80BA-3B53AFD1A49A}" type="datetimeFigureOut">
              <a:rPr lang="en-US" smtClean="0"/>
              <a:pPr/>
              <a:t>3/29/2009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CF5EFB-986E-459F-902F-4DD76AEF7AB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B7AED1-7945-4AF1-80BA-3B53AFD1A49A}" type="datetimeFigureOut">
              <a:rPr lang="en-US" smtClean="0"/>
              <a:pPr/>
              <a:t>3/29/2009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CF5EFB-986E-459F-902F-4DD76AEF7AB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044953" y="21153122"/>
            <a:ext cx="43525440" cy="6537960"/>
          </a:xfrm>
        </p:spPr>
        <p:txBody>
          <a:bodyPr anchor="t"/>
          <a:lstStyle>
            <a:lvl1pPr algn="l">
              <a:defRPr sz="21000" b="1" cap="all"/>
            </a:lvl1pPr>
          </a:lstStyle>
          <a:p>
            <a:r>
              <a:rPr lang="en-US" smtClean="0"/>
              <a:t>Click to edit Master title style</a:t>
            </a:r>
            <a:endParaRPr lang="en-US"/>
          </a:p>
        </p:txBody>
      </p:sp>
      <p:sp>
        <p:nvSpPr>
          <p:cNvPr id="3" name="Text Placeholder 2"/>
          <p:cNvSpPr>
            <a:spLocks noGrp="1"/>
          </p:cNvSpPr>
          <p:nvPr>
            <p:ph type="body" idx="1"/>
          </p:nvPr>
        </p:nvSpPr>
        <p:spPr>
          <a:xfrm>
            <a:off x="4044953" y="13952225"/>
            <a:ext cx="43525440" cy="7200898"/>
          </a:xfrm>
        </p:spPr>
        <p:txBody>
          <a:bodyPr anchor="b"/>
          <a:lstStyle>
            <a:lvl1pPr marL="0" indent="0">
              <a:buNone/>
              <a:defRPr sz="10500">
                <a:solidFill>
                  <a:schemeClr val="tx1">
                    <a:tint val="75000"/>
                  </a:schemeClr>
                </a:solidFill>
              </a:defRPr>
            </a:lvl1pPr>
            <a:lvl2pPr marL="2403546" indent="0">
              <a:buNone/>
              <a:defRPr sz="9500">
                <a:solidFill>
                  <a:schemeClr val="tx1">
                    <a:tint val="75000"/>
                  </a:schemeClr>
                </a:solidFill>
              </a:defRPr>
            </a:lvl2pPr>
            <a:lvl3pPr marL="4807092" indent="0">
              <a:buNone/>
              <a:defRPr sz="8400">
                <a:solidFill>
                  <a:schemeClr val="tx1">
                    <a:tint val="75000"/>
                  </a:schemeClr>
                </a:solidFill>
              </a:defRPr>
            </a:lvl3pPr>
            <a:lvl4pPr marL="7210638" indent="0">
              <a:buNone/>
              <a:defRPr sz="7400">
                <a:solidFill>
                  <a:schemeClr val="tx1">
                    <a:tint val="75000"/>
                  </a:schemeClr>
                </a:solidFill>
              </a:defRPr>
            </a:lvl4pPr>
            <a:lvl5pPr marL="9614184" indent="0">
              <a:buNone/>
              <a:defRPr sz="7400">
                <a:solidFill>
                  <a:schemeClr val="tx1">
                    <a:tint val="75000"/>
                  </a:schemeClr>
                </a:solidFill>
              </a:defRPr>
            </a:lvl5pPr>
            <a:lvl6pPr marL="12017731" indent="0">
              <a:buNone/>
              <a:defRPr sz="7400">
                <a:solidFill>
                  <a:schemeClr val="tx1">
                    <a:tint val="75000"/>
                  </a:schemeClr>
                </a:solidFill>
              </a:defRPr>
            </a:lvl6pPr>
            <a:lvl7pPr marL="14421277" indent="0">
              <a:buNone/>
              <a:defRPr sz="7400">
                <a:solidFill>
                  <a:schemeClr val="tx1">
                    <a:tint val="75000"/>
                  </a:schemeClr>
                </a:solidFill>
              </a:defRPr>
            </a:lvl7pPr>
            <a:lvl8pPr marL="16824823" indent="0">
              <a:buNone/>
              <a:defRPr sz="7400">
                <a:solidFill>
                  <a:schemeClr val="tx1">
                    <a:tint val="75000"/>
                  </a:schemeClr>
                </a:solidFill>
              </a:defRPr>
            </a:lvl8pPr>
            <a:lvl9pPr marL="19228369" indent="0">
              <a:buNone/>
              <a:defRPr sz="7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AB7AED1-7945-4AF1-80BA-3B53AFD1A49A}" type="datetimeFigureOut">
              <a:rPr lang="en-US" smtClean="0"/>
              <a:pPr/>
              <a:t>3/29/2009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CF5EFB-986E-459F-902F-4DD76AEF7AB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4339573" y="36865560"/>
            <a:ext cx="128611627" cy="104279702"/>
          </a:xfrm>
        </p:spPr>
        <p:txBody>
          <a:bodyPr/>
          <a:lstStyle>
            <a:lvl1pPr>
              <a:defRPr sz="14700"/>
            </a:lvl1pPr>
            <a:lvl2pPr>
              <a:defRPr sz="12600"/>
            </a:lvl2pPr>
            <a:lvl3pPr>
              <a:defRPr sz="10500"/>
            </a:lvl3pPr>
            <a:lvl4pPr>
              <a:defRPr sz="9500"/>
            </a:lvl4pPr>
            <a:lvl5pPr>
              <a:defRPr sz="9500"/>
            </a:lvl5pPr>
            <a:lvl6pPr>
              <a:defRPr sz="9500"/>
            </a:lvl6pPr>
            <a:lvl7pPr>
              <a:defRPr sz="9500"/>
            </a:lvl7pPr>
            <a:lvl8pPr>
              <a:defRPr sz="9500"/>
            </a:lvl8pPr>
            <a:lvl9pPr>
              <a:defRPr sz="9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43804643" y="36865560"/>
            <a:ext cx="128611633" cy="104279702"/>
          </a:xfrm>
        </p:spPr>
        <p:txBody>
          <a:bodyPr/>
          <a:lstStyle>
            <a:lvl1pPr>
              <a:defRPr sz="14700"/>
            </a:lvl1pPr>
            <a:lvl2pPr>
              <a:defRPr sz="12600"/>
            </a:lvl2pPr>
            <a:lvl3pPr>
              <a:defRPr sz="10500"/>
            </a:lvl3pPr>
            <a:lvl4pPr>
              <a:defRPr sz="9500"/>
            </a:lvl4pPr>
            <a:lvl5pPr>
              <a:defRPr sz="9500"/>
            </a:lvl5pPr>
            <a:lvl6pPr>
              <a:defRPr sz="9500"/>
            </a:lvl6pPr>
            <a:lvl7pPr>
              <a:defRPr sz="9500"/>
            </a:lvl7pPr>
            <a:lvl8pPr>
              <a:defRPr sz="9500"/>
            </a:lvl8pPr>
            <a:lvl9pPr>
              <a:defRPr sz="9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AB7AED1-7945-4AF1-80BA-3B53AFD1A49A}" type="datetimeFigureOut">
              <a:rPr lang="en-US" smtClean="0"/>
              <a:pPr/>
              <a:t>3/29/2009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CF5EFB-986E-459F-902F-4DD76AEF7AB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560320" y="1318262"/>
            <a:ext cx="46085760" cy="548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560320" y="7368542"/>
            <a:ext cx="22625053" cy="3070858"/>
          </a:xfrm>
        </p:spPr>
        <p:txBody>
          <a:bodyPr anchor="b"/>
          <a:lstStyle>
            <a:lvl1pPr marL="0" indent="0">
              <a:buNone/>
              <a:defRPr sz="12600" b="1"/>
            </a:lvl1pPr>
            <a:lvl2pPr marL="2403546" indent="0">
              <a:buNone/>
              <a:defRPr sz="10500" b="1"/>
            </a:lvl2pPr>
            <a:lvl3pPr marL="4807092" indent="0">
              <a:buNone/>
              <a:defRPr sz="9500" b="1"/>
            </a:lvl3pPr>
            <a:lvl4pPr marL="7210638" indent="0">
              <a:buNone/>
              <a:defRPr sz="8400" b="1"/>
            </a:lvl4pPr>
            <a:lvl5pPr marL="9614184" indent="0">
              <a:buNone/>
              <a:defRPr sz="8400" b="1"/>
            </a:lvl5pPr>
            <a:lvl6pPr marL="12017731" indent="0">
              <a:buNone/>
              <a:defRPr sz="8400" b="1"/>
            </a:lvl6pPr>
            <a:lvl7pPr marL="14421277" indent="0">
              <a:buNone/>
              <a:defRPr sz="8400" b="1"/>
            </a:lvl7pPr>
            <a:lvl8pPr marL="16824823" indent="0">
              <a:buNone/>
              <a:defRPr sz="8400" b="1"/>
            </a:lvl8pPr>
            <a:lvl9pPr marL="19228369" indent="0">
              <a:buNone/>
              <a:defRPr sz="8400" b="1"/>
            </a:lvl9pPr>
          </a:lstStyle>
          <a:p>
            <a:pPr lvl="0"/>
            <a:r>
              <a:rPr lang="en-US" smtClean="0"/>
              <a:t>Click to edit Master text styles</a:t>
            </a:r>
          </a:p>
        </p:txBody>
      </p:sp>
      <p:sp>
        <p:nvSpPr>
          <p:cNvPr id="4" name="Content Placeholder 3"/>
          <p:cNvSpPr>
            <a:spLocks noGrp="1"/>
          </p:cNvSpPr>
          <p:nvPr>
            <p:ph sz="half" idx="2"/>
          </p:nvPr>
        </p:nvSpPr>
        <p:spPr>
          <a:xfrm>
            <a:off x="2560320" y="10439400"/>
            <a:ext cx="22625053" cy="18966182"/>
          </a:xfrm>
        </p:spPr>
        <p:txBody>
          <a:bodyPr/>
          <a:lstStyle>
            <a:lvl1pPr>
              <a:defRPr sz="12600"/>
            </a:lvl1pPr>
            <a:lvl2pPr>
              <a:defRPr sz="10500"/>
            </a:lvl2pPr>
            <a:lvl3pPr>
              <a:defRPr sz="9500"/>
            </a:lvl3pPr>
            <a:lvl4pPr>
              <a:defRPr sz="8400"/>
            </a:lvl4pPr>
            <a:lvl5pPr>
              <a:defRPr sz="8400"/>
            </a:lvl5pPr>
            <a:lvl6pPr>
              <a:defRPr sz="8400"/>
            </a:lvl6pPr>
            <a:lvl7pPr>
              <a:defRPr sz="8400"/>
            </a:lvl7pPr>
            <a:lvl8pPr>
              <a:defRPr sz="8400"/>
            </a:lvl8pPr>
            <a:lvl9pPr>
              <a:defRPr sz="8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6012143" y="7368542"/>
            <a:ext cx="22633940" cy="3070858"/>
          </a:xfrm>
        </p:spPr>
        <p:txBody>
          <a:bodyPr anchor="b"/>
          <a:lstStyle>
            <a:lvl1pPr marL="0" indent="0">
              <a:buNone/>
              <a:defRPr sz="12600" b="1"/>
            </a:lvl1pPr>
            <a:lvl2pPr marL="2403546" indent="0">
              <a:buNone/>
              <a:defRPr sz="10500" b="1"/>
            </a:lvl2pPr>
            <a:lvl3pPr marL="4807092" indent="0">
              <a:buNone/>
              <a:defRPr sz="9500" b="1"/>
            </a:lvl3pPr>
            <a:lvl4pPr marL="7210638" indent="0">
              <a:buNone/>
              <a:defRPr sz="8400" b="1"/>
            </a:lvl4pPr>
            <a:lvl5pPr marL="9614184" indent="0">
              <a:buNone/>
              <a:defRPr sz="8400" b="1"/>
            </a:lvl5pPr>
            <a:lvl6pPr marL="12017731" indent="0">
              <a:buNone/>
              <a:defRPr sz="8400" b="1"/>
            </a:lvl6pPr>
            <a:lvl7pPr marL="14421277" indent="0">
              <a:buNone/>
              <a:defRPr sz="8400" b="1"/>
            </a:lvl7pPr>
            <a:lvl8pPr marL="16824823" indent="0">
              <a:buNone/>
              <a:defRPr sz="8400" b="1"/>
            </a:lvl8pPr>
            <a:lvl9pPr marL="19228369" indent="0">
              <a:buNone/>
              <a:defRPr sz="8400" b="1"/>
            </a:lvl9pPr>
          </a:lstStyle>
          <a:p>
            <a:pPr lvl="0"/>
            <a:r>
              <a:rPr lang="en-US" smtClean="0"/>
              <a:t>Click to edit Master text styles</a:t>
            </a:r>
          </a:p>
        </p:txBody>
      </p:sp>
      <p:sp>
        <p:nvSpPr>
          <p:cNvPr id="6" name="Content Placeholder 5"/>
          <p:cNvSpPr>
            <a:spLocks noGrp="1"/>
          </p:cNvSpPr>
          <p:nvPr>
            <p:ph sz="quarter" idx="4"/>
          </p:nvPr>
        </p:nvSpPr>
        <p:spPr>
          <a:xfrm>
            <a:off x="26012143" y="10439400"/>
            <a:ext cx="22633940" cy="18966182"/>
          </a:xfrm>
        </p:spPr>
        <p:txBody>
          <a:bodyPr/>
          <a:lstStyle>
            <a:lvl1pPr>
              <a:defRPr sz="12600"/>
            </a:lvl1pPr>
            <a:lvl2pPr>
              <a:defRPr sz="10500"/>
            </a:lvl2pPr>
            <a:lvl3pPr>
              <a:defRPr sz="9500"/>
            </a:lvl3pPr>
            <a:lvl4pPr>
              <a:defRPr sz="8400"/>
            </a:lvl4pPr>
            <a:lvl5pPr>
              <a:defRPr sz="8400"/>
            </a:lvl5pPr>
            <a:lvl6pPr>
              <a:defRPr sz="8400"/>
            </a:lvl6pPr>
            <a:lvl7pPr>
              <a:defRPr sz="8400"/>
            </a:lvl7pPr>
            <a:lvl8pPr>
              <a:defRPr sz="8400"/>
            </a:lvl8pPr>
            <a:lvl9pPr>
              <a:defRPr sz="8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AB7AED1-7945-4AF1-80BA-3B53AFD1A49A}" type="datetimeFigureOut">
              <a:rPr lang="en-US" smtClean="0"/>
              <a:pPr/>
              <a:t>3/29/2009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1CF5EFB-986E-459F-902F-4DD76AEF7AB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AB7AED1-7945-4AF1-80BA-3B53AFD1A49A}" type="datetimeFigureOut">
              <a:rPr lang="en-US" smtClean="0"/>
              <a:pPr/>
              <a:t>3/29/2009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CF5EFB-986E-459F-902F-4DD76AEF7AB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B7AED1-7945-4AF1-80BA-3B53AFD1A49A}" type="datetimeFigureOut">
              <a:rPr lang="en-US" smtClean="0"/>
              <a:pPr/>
              <a:t>3/29/2009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1CF5EFB-986E-459F-902F-4DD76AEF7AB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3" y="1310640"/>
            <a:ext cx="16846553" cy="5577840"/>
          </a:xfrm>
        </p:spPr>
        <p:txBody>
          <a:bodyPr anchor="b"/>
          <a:lstStyle>
            <a:lvl1pPr algn="l">
              <a:defRPr sz="10500" b="1"/>
            </a:lvl1pPr>
          </a:lstStyle>
          <a:p>
            <a:r>
              <a:rPr lang="en-US" smtClean="0"/>
              <a:t>Click to edit Master title style</a:t>
            </a:r>
            <a:endParaRPr lang="en-US"/>
          </a:p>
        </p:txBody>
      </p:sp>
      <p:sp>
        <p:nvSpPr>
          <p:cNvPr id="3" name="Content Placeholder 2"/>
          <p:cNvSpPr>
            <a:spLocks noGrp="1"/>
          </p:cNvSpPr>
          <p:nvPr>
            <p:ph idx="1"/>
          </p:nvPr>
        </p:nvSpPr>
        <p:spPr>
          <a:xfrm>
            <a:off x="20020280" y="1310643"/>
            <a:ext cx="28625800" cy="28094942"/>
          </a:xfrm>
        </p:spPr>
        <p:txBody>
          <a:bodyPr/>
          <a:lstStyle>
            <a:lvl1pPr>
              <a:defRPr sz="16800"/>
            </a:lvl1pPr>
            <a:lvl2pPr>
              <a:defRPr sz="14700"/>
            </a:lvl2pPr>
            <a:lvl3pPr>
              <a:defRPr sz="12600"/>
            </a:lvl3pPr>
            <a:lvl4pPr>
              <a:defRPr sz="10500"/>
            </a:lvl4pPr>
            <a:lvl5pPr>
              <a:defRPr sz="10500"/>
            </a:lvl5pPr>
            <a:lvl6pPr>
              <a:defRPr sz="10500"/>
            </a:lvl6pPr>
            <a:lvl7pPr>
              <a:defRPr sz="10500"/>
            </a:lvl7pPr>
            <a:lvl8pPr>
              <a:defRPr sz="10500"/>
            </a:lvl8pPr>
            <a:lvl9pPr>
              <a:defRPr sz="10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560323" y="6888483"/>
            <a:ext cx="16846553" cy="22517102"/>
          </a:xfrm>
        </p:spPr>
        <p:txBody>
          <a:bodyPr/>
          <a:lstStyle>
            <a:lvl1pPr marL="0" indent="0">
              <a:buNone/>
              <a:defRPr sz="7400"/>
            </a:lvl1pPr>
            <a:lvl2pPr marL="2403546" indent="0">
              <a:buNone/>
              <a:defRPr sz="6300"/>
            </a:lvl2pPr>
            <a:lvl3pPr marL="4807092" indent="0">
              <a:buNone/>
              <a:defRPr sz="5300"/>
            </a:lvl3pPr>
            <a:lvl4pPr marL="7210638" indent="0">
              <a:buNone/>
              <a:defRPr sz="4700"/>
            </a:lvl4pPr>
            <a:lvl5pPr marL="9614184" indent="0">
              <a:buNone/>
              <a:defRPr sz="4700"/>
            </a:lvl5pPr>
            <a:lvl6pPr marL="12017731" indent="0">
              <a:buNone/>
              <a:defRPr sz="4700"/>
            </a:lvl6pPr>
            <a:lvl7pPr marL="14421277" indent="0">
              <a:buNone/>
              <a:defRPr sz="4700"/>
            </a:lvl7pPr>
            <a:lvl8pPr marL="16824823" indent="0">
              <a:buNone/>
              <a:defRPr sz="4700"/>
            </a:lvl8pPr>
            <a:lvl9pPr marL="19228369" indent="0">
              <a:buNone/>
              <a:defRPr sz="4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B7AED1-7945-4AF1-80BA-3B53AFD1A49A}" type="datetimeFigureOut">
              <a:rPr lang="en-US" smtClean="0"/>
              <a:pPr/>
              <a:t>3/29/2009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CF5EFB-986E-459F-902F-4DD76AEF7AB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36813" y="23042880"/>
            <a:ext cx="30723840" cy="2720342"/>
          </a:xfrm>
        </p:spPr>
        <p:txBody>
          <a:bodyPr anchor="b"/>
          <a:lstStyle>
            <a:lvl1pPr algn="l">
              <a:defRPr sz="10500" b="1"/>
            </a:lvl1pPr>
          </a:lstStyle>
          <a:p>
            <a:r>
              <a:rPr lang="en-US" smtClean="0"/>
              <a:t>Click to edit Master title style</a:t>
            </a:r>
            <a:endParaRPr lang="en-US"/>
          </a:p>
        </p:txBody>
      </p:sp>
      <p:sp>
        <p:nvSpPr>
          <p:cNvPr id="3" name="Picture Placeholder 2"/>
          <p:cNvSpPr>
            <a:spLocks noGrp="1"/>
          </p:cNvSpPr>
          <p:nvPr>
            <p:ph type="pic" idx="1"/>
          </p:nvPr>
        </p:nvSpPr>
        <p:spPr>
          <a:xfrm>
            <a:off x="10036813" y="2941320"/>
            <a:ext cx="30723840" cy="19751040"/>
          </a:xfrm>
        </p:spPr>
        <p:txBody>
          <a:bodyPr/>
          <a:lstStyle>
            <a:lvl1pPr marL="0" indent="0">
              <a:buNone/>
              <a:defRPr sz="16800"/>
            </a:lvl1pPr>
            <a:lvl2pPr marL="2403546" indent="0">
              <a:buNone/>
              <a:defRPr sz="14700"/>
            </a:lvl2pPr>
            <a:lvl3pPr marL="4807092" indent="0">
              <a:buNone/>
              <a:defRPr sz="12600"/>
            </a:lvl3pPr>
            <a:lvl4pPr marL="7210638" indent="0">
              <a:buNone/>
              <a:defRPr sz="10500"/>
            </a:lvl4pPr>
            <a:lvl5pPr marL="9614184" indent="0">
              <a:buNone/>
              <a:defRPr sz="10500"/>
            </a:lvl5pPr>
            <a:lvl6pPr marL="12017731" indent="0">
              <a:buNone/>
              <a:defRPr sz="10500"/>
            </a:lvl6pPr>
            <a:lvl7pPr marL="14421277" indent="0">
              <a:buNone/>
              <a:defRPr sz="10500"/>
            </a:lvl7pPr>
            <a:lvl8pPr marL="16824823" indent="0">
              <a:buNone/>
              <a:defRPr sz="10500"/>
            </a:lvl8pPr>
            <a:lvl9pPr marL="19228369" indent="0">
              <a:buNone/>
              <a:defRPr sz="10500"/>
            </a:lvl9pPr>
          </a:lstStyle>
          <a:p>
            <a:endParaRPr lang="en-US"/>
          </a:p>
        </p:txBody>
      </p:sp>
      <p:sp>
        <p:nvSpPr>
          <p:cNvPr id="4" name="Text Placeholder 3"/>
          <p:cNvSpPr>
            <a:spLocks noGrp="1"/>
          </p:cNvSpPr>
          <p:nvPr>
            <p:ph type="body" sz="half" idx="2"/>
          </p:nvPr>
        </p:nvSpPr>
        <p:spPr>
          <a:xfrm>
            <a:off x="10036813" y="25763222"/>
            <a:ext cx="30723840" cy="3863338"/>
          </a:xfrm>
        </p:spPr>
        <p:txBody>
          <a:bodyPr/>
          <a:lstStyle>
            <a:lvl1pPr marL="0" indent="0">
              <a:buNone/>
              <a:defRPr sz="7400"/>
            </a:lvl1pPr>
            <a:lvl2pPr marL="2403546" indent="0">
              <a:buNone/>
              <a:defRPr sz="6300"/>
            </a:lvl2pPr>
            <a:lvl3pPr marL="4807092" indent="0">
              <a:buNone/>
              <a:defRPr sz="5300"/>
            </a:lvl3pPr>
            <a:lvl4pPr marL="7210638" indent="0">
              <a:buNone/>
              <a:defRPr sz="4700"/>
            </a:lvl4pPr>
            <a:lvl5pPr marL="9614184" indent="0">
              <a:buNone/>
              <a:defRPr sz="4700"/>
            </a:lvl5pPr>
            <a:lvl6pPr marL="12017731" indent="0">
              <a:buNone/>
              <a:defRPr sz="4700"/>
            </a:lvl6pPr>
            <a:lvl7pPr marL="14421277" indent="0">
              <a:buNone/>
              <a:defRPr sz="4700"/>
            </a:lvl7pPr>
            <a:lvl8pPr marL="16824823" indent="0">
              <a:buNone/>
              <a:defRPr sz="4700"/>
            </a:lvl8pPr>
            <a:lvl9pPr marL="19228369" indent="0">
              <a:buNone/>
              <a:defRPr sz="4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B7AED1-7945-4AF1-80BA-3B53AFD1A49A}" type="datetimeFigureOut">
              <a:rPr lang="en-US" smtClean="0"/>
              <a:pPr/>
              <a:t>3/29/2009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CF5EFB-986E-459F-902F-4DD76AEF7AB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60320" y="1318262"/>
            <a:ext cx="46085760" cy="5486400"/>
          </a:xfrm>
          <a:prstGeom prst="rect">
            <a:avLst/>
          </a:prstGeom>
        </p:spPr>
        <p:txBody>
          <a:bodyPr vert="horz" lIns="480709" tIns="240355" rIns="480709" bIns="240355"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560320" y="7680963"/>
            <a:ext cx="46085760" cy="21724622"/>
          </a:xfrm>
          <a:prstGeom prst="rect">
            <a:avLst/>
          </a:prstGeom>
        </p:spPr>
        <p:txBody>
          <a:bodyPr vert="horz" lIns="480709" tIns="240355" rIns="480709" bIns="24035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560320" y="30510482"/>
            <a:ext cx="11948160" cy="1752600"/>
          </a:xfrm>
          <a:prstGeom prst="rect">
            <a:avLst/>
          </a:prstGeom>
        </p:spPr>
        <p:txBody>
          <a:bodyPr vert="horz" lIns="480709" tIns="240355" rIns="480709" bIns="240355" rtlCol="0" anchor="ctr"/>
          <a:lstStyle>
            <a:lvl1pPr algn="l">
              <a:defRPr sz="6300">
                <a:solidFill>
                  <a:schemeClr val="tx1">
                    <a:tint val="75000"/>
                  </a:schemeClr>
                </a:solidFill>
              </a:defRPr>
            </a:lvl1pPr>
          </a:lstStyle>
          <a:p>
            <a:fld id="{EAB7AED1-7945-4AF1-80BA-3B53AFD1A49A}" type="datetimeFigureOut">
              <a:rPr lang="en-US" smtClean="0"/>
              <a:pPr/>
              <a:t>3/29/2009</a:t>
            </a:fld>
            <a:endParaRPr lang="en-US"/>
          </a:p>
        </p:txBody>
      </p:sp>
      <p:sp>
        <p:nvSpPr>
          <p:cNvPr id="5" name="Footer Placeholder 4"/>
          <p:cNvSpPr>
            <a:spLocks noGrp="1"/>
          </p:cNvSpPr>
          <p:nvPr>
            <p:ph type="ftr" sz="quarter" idx="3"/>
          </p:nvPr>
        </p:nvSpPr>
        <p:spPr>
          <a:xfrm>
            <a:off x="17495520" y="30510482"/>
            <a:ext cx="16215360" cy="1752600"/>
          </a:xfrm>
          <a:prstGeom prst="rect">
            <a:avLst/>
          </a:prstGeom>
        </p:spPr>
        <p:txBody>
          <a:bodyPr vert="horz" lIns="480709" tIns="240355" rIns="480709" bIns="240355" rtlCol="0" anchor="ctr"/>
          <a:lstStyle>
            <a:lvl1pPr algn="ctr">
              <a:defRPr sz="6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6697920" y="30510482"/>
            <a:ext cx="11948160" cy="1752600"/>
          </a:xfrm>
          <a:prstGeom prst="rect">
            <a:avLst/>
          </a:prstGeom>
        </p:spPr>
        <p:txBody>
          <a:bodyPr vert="horz" lIns="480709" tIns="240355" rIns="480709" bIns="240355" rtlCol="0" anchor="ctr"/>
          <a:lstStyle>
            <a:lvl1pPr algn="r">
              <a:defRPr sz="6300">
                <a:solidFill>
                  <a:schemeClr val="tx1">
                    <a:tint val="75000"/>
                  </a:schemeClr>
                </a:solidFill>
              </a:defRPr>
            </a:lvl1pPr>
          </a:lstStyle>
          <a:p>
            <a:fld id="{E1CF5EFB-986E-459F-902F-4DD76AEF7AB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807092" rtl="0" eaLnBrk="1" latinLnBrk="0" hangingPunct="1">
        <a:spcBef>
          <a:spcPct val="0"/>
        </a:spcBef>
        <a:buNone/>
        <a:defRPr sz="23100" kern="1200">
          <a:solidFill>
            <a:schemeClr val="tx1"/>
          </a:solidFill>
          <a:latin typeface="+mj-lt"/>
          <a:ea typeface="+mj-ea"/>
          <a:cs typeface="+mj-cs"/>
        </a:defRPr>
      </a:lvl1pPr>
    </p:titleStyle>
    <p:bodyStyle>
      <a:lvl1pPr marL="1802660" indent="-1802660" algn="l" defTabSz="4807092" rtl="0" eaLnBrk="1" latinLnBrk="0" hangingPunct="1">
        <a:spcBef>
          <a:spcPct val="20000"/>
        </a:spcBef>
        <a:buFont typeface="Arial" pitchFamily="34" charset="0"/>
        <a:buChar char="•"/>
        <a:defRPr sz="16800" kern="1200">
          <a:solidFill>
            <a:schemeClr val="tx1"/>
          </a:solidFill>
          <a:latin typeface="+mn-lt"/>
          <a:ea typeface="+mn-ea"/>
          <a:cs typeface="+mn-cs"/>
        </a:defRPr>
      </a:lvl1pPr>
      <a:lvl2pPr marL="3905762" indent="-1502216" algn="l" defTabSz="4807092" rtl="0" eaLnBrk="1" latinLnBrk="0" hangingPunct="1">
        <a:spcBef>
          <a:spcPct val="20000"/>
        </a:spcBef>
        <a:buFont typeface="Arial" pitchFamily="34" charset="0"/>
        <a:buChar char="–"/>
        <a:defRPr sz="14700" kern="1200">
          <a:solidFill>
            <a:schemeClr val="tx1"/>
          </a:solidFill>
          <a:latin typeface="+mn-lt"/>
          <a:ea typeface="+mn-ea"/>
          <a:cs typeface="+mn-cs"/>
        </a:defRPr>
      </a:lvl2pPr>
      <a:lvl3pPr marL="6008865" indent="-1201773" algn="l" defTabSz="4807092" rtl="0" eaLnBrk="1" latinLnBrk="0" hangingPunct="1">
        <a:spcBef>
          <a:spcPct val="20000"/>
        </a:spcBef>
        <a:buFont typeface="Arial" pitchFamily="34" charset="0"/>
        <a:buChar char="•"/>
        <a:defRPr sz="12600" kern="1200">
          <a:solidFill>
            <a:schemeClr val="tx1"/>
          </a:solidFill>
          <a:latin typeface="+mn-lt"/>
          <a:ea typeface="+mn-ea"/>
          <a:cs typeface="+mn-cs"/>
        </a:defRPr>
      </a:lvl3pPr>
      <a:lvl4pPr marL="8412411" indent="-1201773" algn="l" defTabSz="4807092" rtl="0" eaLnBrk="1" latinLnBrk="0" hangingPunct="1">
        <a:spcBef>
          <a:spcPct val="20000"/>
        </a:spcBef>
        <a:buFont typeface="Arial" pitchFamily="34" charset="0"/>
        <a:buChar char="–"/>
        <a:defRPr sz="10500" kern="1200">
          <a:solidFill>
            <a:schemeClr val="tx1"/>
          </a:solidFill>
          <a:latin typeface="+mn-lt"/>
          <a:ea typeface="+mn-ea"/>
          <a:cs typeface="+mn-cs"/>
        </a:defRPr>
      </a:lvl4pPr>
      <a:lvl5pPr marL="10815958" indent="-1201773" algn="l" defTabSz="4807092" rtl="0" eaLnBrk="1" latinLnBrk="0" hangingPunct="1">
        <a:spcBef>
          <a:spcPct val="20000"/>
        </a:spcBef>
        <a:buFont typeface="Arial" pitchFamily="34" charset="0"/>
        <a:buChar char="»"/>
        <a:defRPr sz="10500" kern="1200">
          <a:solidFill>
            <a:schemeClr val="tx1"/>
          </a:solidFill>
          <a:latin typeface="+mn-lt"/>
          <a:ea typeface="+mn-ea"/>
          <a:cs typeface="+mn-cs"/>
        </a:defRPr>
      </a:lvl5pPr>
      <a:lvl6pPr marL="13219504" indent="-1201773" algn="l" defTabSz="4807092" rtl="0" eaLnBrk="1" latinLnBrk="0" hangingPunct="1">
        <a:spcBef>
          <a:spcPct val="20000"/>
        </a:spcBef>
        <a:buFont typeface="Arial" pitchFamily="34" charset="0"/>
        <a:buChar char="•"/>
        <a:defRPr sz="10500" kern="1200">
          <a:solidFill>
            <a:schemeClr val="tx1"/>
          </a:solidFill>
          <a:latin typeface="+mn-lt"/>
          <a:ea typeface="+mn-ea"/>
          <a:cs typeface="+mn-cs"/>
        </a:defRPr>
      </a:lvl6pPr>
      <a:lvl7pPr marL="15623050" indent="-1201773" algn="l" defTabSz="4807092" rtl="0" eaLnBrk="1" latinLnBrk="0" hangingPunct="1">
        <a:spcBef>
          <a:spcPct val="20000"/>
        </a:spcBef>
        <a:buFont typeface="Arial" pitchFamily="34" charset="0"/>
        <a:buChar char="•"/>
        <a:defRPr sz="10500" kern="1200">
          <a:solidFill>
            <a:schemeClr val="tx1"/>
          </a:solidFill>
          <a:latin typeface="+mn-lt"/>
          <a:ea typeface="+mn-ea"/>
          <a:cs typeface="+mn-cs"/>
        </a:defRPr>
      </a:lvl7pPr>
      <a:lvl8pPr marL="18026596" indent="-1201773" algn="l" defTabSz="4807092" rtl="0" eaLnBrk="1" latinLnBrk="0" hangingPunct="1">
        <a:spcBef>
          <a:spcPct val="20000"/>
        </a:spcBef>
        <a:buFont typeface="Arial" pitchFamily="34" charset="0"/>
        <a:buChar char="•"/>
        <a:defRPr sz="10500" kern="1200">
          <a:solidFill>
            <a:schemeClr val="tx1"/>
          </a:solidFill>
          <a:latin typeface="+mn-lt"/>
          <a:ea typeface="+mn-ea"/>
          <a:cs typeface="+mn-cs"/>
        </a:defRPr>
      </a:lvl8pPr>
      <a:lvl9pPr marL="20430142" indent="-1201773" algn="l" defTabSz="4807092" rtl="0" eaLnBrk="1" latinLnBrk="0" hangingPunct="1">
        <a:spcBef>
          <a:spcPct val="20000"/>
        </a:spcBef>
        <a:buFont typeface="Arial" pitchFamily="34" charset="0"/>
        <a:buChar char="•"/>
        <a:defRPr sz="10500" kern="1200">
          <a:solidFill>
            <a:schemeClr val="tx1"/>
          </a:solidFill>
          <a:latin typeface="+mn-lt"/>
          <a:ea typeface="+mn-ea"/>
          <a:cs typeface="+mn-cs"/>
        </a:defRPr>
      </a:lvl9pPr>
    </p:bodyStyle>
    <p:otherStyle>
      <a:defPPr>
        <a:defRPr lang="en-US"/>
      </a:defPPr>
      <a:lvl1pPr marL="0" algn="l" defTabSz="4807092" rtl="0" eaLnBrk="1" latinLnBrk="0" hangingPunct="1">
        <a:defRPr sz="9500" kern="1200">
          <a:solidFill>
            <a:schemeClr val="tx1"/>
          </a:solidFill>
          <a:latin typeface="+mn-lt"/>
          <a:ea typeface="+mn-ea"/>
          <a:cs typeface="+mn-cs"/>
        </a:defRPr>
      </a:lvl1pPr>
      <a:lvl2pPr marL="2403546" algn="l" defTabSz="4807092" rtl="0" eaLnBrk="1" latinLnBrk="0" hangingPunct="1">
        <a:defRPr sz="9500" kern="1200">
          <a:solidFill>
            <a:schemeClr val="tx1"/>
          </a:solidFill>
          <a:latin typeface="+mn-lt"/>
          <a:ea typeface="+mn-ea"/>
          <a:cs typeface="+mn-cs"/>
        </a:defRPr>
      </a:lvl2pPr>
      <a:lvl3pPr marL="4807092" algn="l" defTabSz="4807092" rtl="0" eaLnBrk="1" latinLnBrk="0" hangingPunct="1">
        <a:defRPr sz="9500" kern="1200">
          <a:solidFill>
            <a:schemeClr val="tx1"/>
          </a:solidFill>
          <a:latin typeface="+mn-lt"/>
          <a:ea typeface="+mn-ea"/>
          <a:cs typeface="+mn-cs"/>
        </a:defRPr>
      </a:lvl3pPr>
      <a:lvl4pPr marL="7210638" algn="l" defTabSz="4807092" rtl="0" eaLnBrk="1" latinLnBrk="0" hangingPunct="1">
        <a:defRPr sz="9500" kern="1200">
          <a:solidFill>
            <a:schemeClr val="tx1"/>
          </a:solidFill>
          <a:latin typeface="+mn-lt"/>
          <a:ea typeface="+mn-ea"/>
          <a:cs typeface="+mn-cs"/>
        </a:defRPr>
      </a:lvl4pPr>
      <a:lvl5pPr marL="9614184" algn="l" defTabSz="4807092" rtl="0" eaLnBrk="1" latinLnBrk="0" hangingPunct="1">
        <a:defRPr sz="9500" kern="1200">
          <a:solidFill>
            <a:schemeClr val="tx1"/>
          </a:solidFill>
          <a:latin typeface="+mn-lt"/>
          <a:ea typeface="+mn-ea"/>
          <a:cs typeface="+mn-cs"/>
        </a:defRPr>
      </a:lvl5pPr>
      <a:lvl6pPr marL="12017731" algn="l" defTabSz="4807092" rtl="0" eaLnBrk="1" latinLnBrk="0" hangingPunct="1">
        <a:defRPr sz="9500" kern="1200">
          <a:solidFill>
            <a:schemeClr val="tx1"/>
          </a:solidFill>
          <a:latin typeface="+mn-lt"/>
          <a:ea typeface="+mn-ea"/>
          <a:cs typeface="+mn-cs"/>
        </a:defRPr>
      </a:lvl6pPr>
      <a:lvl7pPr marL="14421277" algn="l" defTabSz="4807092" rtl="0" eaLnBrk="1" latinLnBrk="0" hangingPunct="1">
        <a:defRPr sz="9500" kern="1200">
          <a:solidFill>
            <a:schemeClr val="tx1"/>
          </a:solidFill>
          <a:latin typeface="+mn-lt"/>
          <a:ea typeface="+mn-ea"/>
          <a:cs typeface="+mn-cs"/>
        </a:defRPr>
      </a:lvl7pPr>
      <a:lvl8pPr marL="16824823" algn="l" defTabSz="4807092" rtl="0" eaLnBrk="1" latinLnBrk="0" hangingPunct="1">
        <a:defRPr sz="9500" kern="1200">
          <a:solidFill>
            <a:schemeClr val="tx1"/>
          </a:solidFill>
          <a:latin typeface="+mn-lt"/>
          <a:ea typeface="+mn-ea"/>
          <a:cs typeface="+mn-cs"/>
        </a:defRPr>
      </a:lvl8pPr>
      <a:lvl9pPr marL="19228369" algn="l" defTabSz="4807092" rtl="0" eaLnBrk="1" latinLnBrk="0" hangingPunct="1">
        <a:defRPr sz="9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image" Target="../media/image10.png"/><Relationship Id="rId3" Type="http://schemas.openxmlformats.org/officeDocument/2006/relationships/notesSlide" Target="../notesSlides/notesSlide1.xml"/><Relationship Id="rId7" Type="http://schemas.openxmlformats.org/officeDocument/2006/relationships/image" Target="../media/image4.png"/><Relationship Id="rId12" Type="http://schemas.openxmlformats.org/officeDocument/2006/relationships/image" Target="../media/image9.jpe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package" Target="../embeddings/Microsoft_Office_PowerPoint_2007_Template1.sldx"/><Relationship Id="rId11" Type="http://schemas.openxmlformats.org/officeDocument/2006/relationships/image" Target="../media/image8.jpeg"/><Relationship Id="rId5" Type="http://schemas.openxmlformats.org/officeDocument/2006/relationships/image" Target="../media/image3.jpeg"/><Relationship Id="rId15" Type="http://schemas.openxmlformats.org/officeDocument/2006/relationships/image" Target="../media/image12.jpeg"/><Relationship Id="rId10" Type="http://schemas.openxmlformats.org/officeDocument/2006/relationships/image" Target="../media/image7.jpeg"/><Relationship Id="rId4" Type="http://schemas.openxmlformats.org/officeDocument/2006/relationships/image" Target="../media/image2.jpeg"/><Relationship Id="rId9" Type="http://schemas.openxmlformats.org/officeDocument/2006/relationships/image" Target="../media/image6.jpeg"/><Relationship Id="rId1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0129, SWAFLA, A, 03-25-09, FGCU, +0.2 offset, 03-27-09"/>
          <p:cNvPicPr>
            <a:picLocks noChangeAspect="1"/>
          </p:cNvPicPr>
          <p:nvPr/>
        </p:nvPicPr>
        <p:blipFill>
          <a:blip r:embed="rId4"/>
          <a:stretch>
            <a:fillRect/>
          </a:stretch>
        </p:blipFill>
        <p:spPr>
          <a:xfrm>
            <a:off x="0" y="-1"/>
            <a:ext cx="51206400" cy="34046808"/>
          </a:xfrm>
          <a:prstGeom prst="rect">
            <a:avLst/>
          </a:prstGeom>
        </p:spPr>
      </p:pic>
      <p:sp>
        <p:nvSpPr>
          <p:cNvPr id="6" name="Text Box 162"/>
          <p:cNvSpPr txBox="1">
            <a:spLocks noChangeArrowheads="1"/>
          </p:cNvSpPr>
          <p:nvPr/>
        </p:nvSpPr>
        <p:spPr bwMode="auto">
          <a:xfrm>
            <a:off x="34518600" y="9220200"/>
            <a:ext cx="14859000" cy="641350"/>
          </a:xfrm>
          <a:prstGeom prst="rect">
            <a:avLst/>
          </a:prstGeom>
          <a:noFill/>
          <a:ln w="9525">
            <a:noFill/>
            <a:miter lim="800000"/>
            <a:headEnd/>
            <a:tailEnd/>
          </a:ln>
        </p:spPr>
        <p:txBody>
          <a:bodyPr>
            <a:spAutoFit/>
          </a:bodyPr>
          <a:lstStyle/>
          <a:p>
            <a:pPr defTabSz="914400">
              <a:spcBef>
                <a:spcPct val="50000"/>
              </a:spcBef>
            </a:pPr>
            <a:endParaRPr lang="en-US" sz="3600"/>
          </a:p>
        </p:txBody>
      </p:sp>
      <p:graphicFrame>
        <p:nvGraphicFramePr>
          <p:cNvPr id="7" name="Group 196"/>
          <p:cNvGraphicFramePr>
            <a:graphicFrameLocks noGrp="1"/>
          </p:cNvGraphicFramePr>
          <p:nvPr/>
        </p:nvGraphicFramePr>
        <p:xfrm>
          <a:off x="6858000" y="20955000"/>
          <a:ext cx="17907000" cy="7315200"/>
        </p:xfrm>
        <a:graphic>
          <a:graphicData uri="http://schemas.openxmlformats.org/drawingml/2006/table">
            <a:tbl>
              <a:tblPr/>
              <a:tblGrid>
                <a:gridCol w="5969000"/>
                <a:gridCol w="5969000"/>
                <a:gridCol w="5969000"/>
              </a:tblGrid>
              <a:tr h="5063516">
                <a:tc>
                  <a:txBody>
                    <a:bodyPr/>
                    <a:lstStyle/>
                    <a:p>
                      <a:pPr marL="0" marR="0" lvl="0" indent="0" algn="l" defTabSz="4806950" rtl="0" eaLnBrk="1" fontAlgn="base" latinLnBrk="0" hangingPunct="1">
                        <a:lnSpc>
                          <a:spcPct val="100000"/>
                        </a:lnSpc>
                        <a:spcBef>
                          <a:spcPct val="20000"/>
                        </a:spcBef>
                        <a:spcAft>
                          <a:spcPct val="0"/>
                        </a:spcAft>
                        <a:buClrTx/>
                        <a:buSzTx/>
                        <a:buFont typeface="Arial" charset="0"/>
                        <a:buNone/>
                        <a:tabLst/>
                      </a:pPr>
                      <a:endParaRPr kumimoji="0" lang="en-US" sz="2400" b="0" i="0" u="none" strike="noStrike" cap="none" normalizeH="0" baseline="0" dirty="0" smtClean="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806950" rtl="0" eaLnBrk="1" fontAlgn="base" latinLnBrk="0" hangingPunct="1">
                        <a:lnSpc>
                          <a:spcPct val="100000"/>
                        </a:lnSpc>
                        <a:spcBef>
                          <a:spcPct val="20000"/>
                        </a:spcBef>
                        <a:spcAft>
                          <a:spcPct val="0"/>
                        </a:spcAft>
                        <a:buClrTx/>
                        <a:buSzTx/>
                        <a:buFont typeface="Arial" charset="0"/>
                        <a:buNone/>
                        <a:tabLst/>
                      </a:pPr>
                      <a:endParaRPr kumimoji="0" lang="en-US" sz="2400" b="0"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806950" rtl="0" eaLnBrk="1" fontAlgn="base" latinLnBrk="0" hangingPunct="1">
                        <a:lnSpc>
                          <a:spcPct val="100000"/>
                        </a:lnSpc>
                        <a:spcBef>
                          <a:spcPct val="20000"/>
                        </a:spcBef>
                        <a:spcAft>
                          <a:spcPct val="0"/>
                        </a:spcAft>
                        <a:buClrTx/>
                        <a:buSzTx/>
                        <a:buFont typeface="Arial" charset="0"/>
                        <a:buNone/>
                        <a:tabLst/>
                      </a:pPr>
                      <a:r>
                        <a:rPr kumimoji="0" lang="en-US" sz="1800" b="0" i="1" u="none" strike="noStrike" cap="none" normalizeH="0" baseline="0" dirty="0" smtClean="0">
                          <a:ln>
                            <a:noFill/>
                          </a:ln>
                          <a:solidFill>
                            <a:schemeClr val="tx1"/>
                          </a:solidFill>
                          <a:effectLst/>
                          <a:latin typeface="Calibri" pitchFamily="34" charset="0"/>
                        </a:rPr>
                        <a:t>Graphic by Sydney Bacchus, PhD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51684">
                <a:tc>
                  <a:txBody>
                    <a:bodyPr/>
                    <a:lstStyle/>
                    <a:p>
                      <a:pPr marL="0" marR="0" lvl="0" indent="0" algn="l" defTabSz="4806950" rtl="0" eaLnBrk="1" fontAlgn="base" latinLnBrk="0" hangingPunct="1">
                        <a:lnSpc>
                          <a:spcPct val="100000"/>
                        </a:lnSpc>
                        <a:spcBef>
                          <a:spcPct val="20000"/>
                        </a:spcBef>
                        <a:spcAft>
                          <a:spcPct val="0"/>
                        </a:spcAft>
                        <a:buClrTx/>
                        <a:buSzTx/>
                        <a:buFont typeface="Arial" charset="0"/>
                        <a:buNone/>
                        <a:tabLst/>
                      </a:pPr>
                      <a:r>
                        <a:rPr kumimoji="0" lang="en-US" sz="2400" b="1" i="0" u="none" strike="noStrike" cap="none" normalizeH="0" baseline="0" dirty="0" smtClean="0">
                          <a:ln>
                            <a:noFill/>
                          </a:ln>
                          <a:solidFill>
                            <a:schemeClr val="tx1"/>
                          </a:solidFill>
                          <a:effectLst/>
                          <a:latin typeface="Arial" pitchFamily="34" charset="0"/>
                          <a:ea typeface="Arial Unicode MS" pitchFamily="34" charset="-128"/>
                          <a:cs typeface="Arial" pitchFamily="34" charset="0"/>
                        </a:rPr>
                        <a:t>Focusing on contested issues -</a:t>
                      </a:r>
                    </a:p>
                    <a:p>
                      <a:pPr marL="0" marR="0" lvl="0" indent="0" algn="l" defTabSz="4806950" rtl="0" eaLnBrk="1" fontAlgn="base" latinLnBrk="0" hangingPunct="1">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Arial" pitchFamily="34" charset="0"/>
                          <a:ea typeface="Arial Unicode MS" pitchFamily="34" charset="-128"/>
                          <a:cs typeface="Arial" pitchFamily="34" charset="0"/>
                        </a:rPr>
                        <a:t>Speakers included local residents addressing safety and quality of life issues impacted by mining.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806950" rtl="0" eaLnBrk="1" fontAlgn="base" latinLnBrk="0" hangingPunct="1">
                        <a:lnSpc>
                          <a:spcPct val="100000"/>
                        </a:lnSpc>
                        <a:spcBef>
                          <a:spcPct val="20000"/>
                        </a:spcBef>
                        <a:spcAft>
                          <a:spcPct val="0"/>
                        </a:spcAft>
                        <a:buClrTx/>
                        <a:buSzTx/>
                        <a:buFont typeface="Arial" charset="0"/>
                        <a:buNone/>
                        <a:tabLst/>
                      </a:pPr>
                      <a:r>
                        <a:rPr kumimoji="0" lang="en-US" sz="2400" b="1" i="0" u="none" strike="noStrike" cap="none" normalizeH="0" baseline="0" dirty="0" smtClean="0">
                          <a:ln>
                            <a:noFill/>
                          </a:ln>
                          <a:solidFill>
                            <a:schemeClr val="tx1"/>
                          </a:solidFill>
                          <a:effectLst/>
                          <a:latin typeface="Arial" pitchFamily="34" charset="0"/>
                          <a:ea typeface="Arial Unicode MS" pitchFamily="34" charset="-128"/>
                          <a:cs typeface="Arial" pitchFamily="34" charset="0"/>
                        </a:rPr>
                        <a:t>An intellectual project as practical and engaged from the start - </a:t>
                      </a:r>
                      <a:r>
                        <a:rPr kumimoji="0" lang="en-US" sz="2400" b="0" i="0" u="none" strike="noStrike" cap="none" normalizeH="0" baseline="0" dirty="0" smtClean="0">
                          <a:ln>
                            <a:noFill/>
                          </a:ln>
                          <a:solidFill>
                            <a:schemeClr val="tx1"/>
                          </a:solidFill>
                          <a:effectLst/>
                          <a:latin typeface="Arial" pitchFamily="34" charset="0"/>
                          <a:ea typeface="Arial Unicode MS" pitchFamily="34" charset="-128"/>
                          <a:cs typeface="Arial" pitchFamily="34" charset="0"/>
                        </a:rPr>
                        <a:t>Engaged residents taking on real issues in meaningful ways.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806950" rtl="0" eaLnBrk="1" fontAlgn="base" latinLnBrk="0" hangingPunct="1">
                        <a:lnSpc>
                          <a:spcPct val="100000"/>
                        </a:lnSpc>
                        <a:spcBef>
                          <a:spcPct val="20000"/>
                        </a:spcBef>
                        <a:spcAft>
                          <a:spcPct val="0"/>
                        </a:spcAft>
                        <a:buClrTx/>
                        <a:buSzTx/>
                        <a:buFont typeface="Arial" charset="0"/>
                        <a:buNone/>
                        <a:tabLst/>
                      </a:pPr>
                      <a:r>
                        <a:rPr kumimoji="0" lang="en-US" sz="2400" b="1" i="0" u="none" strike="noStrike" cap="none" normalizeH="0" baseline="0" dirty="0" smtClean="0">
                          <a:ln>
                            <a:noFill/>
                          </a:ln>
                          <a:solidFill>
                            <a:schemeClr val="tx1"/>
                          </a:solidFill>
                          <a:effectLst/>
                          <a:latin typeface="Arial" pitchFamily="34" charset="0"/>
                          <a:ea typeface="Arial Unicode MS" pitchFamily="34" charset="-128"/>
                          <a:cs typeface="Arial" pitchFamily="34" charset="0"/>
                        </a:rPr>
                        <a:t>Seeks to extract the larger, common lessons - </a:t>
                      </a:r>
                      <a:r>
                        <a:rPr kumimoji="0" lang="en-US" sz="2400" b="0" i="0" u="none" strike="noStrike" cap="none" normalizeH="0" baseline="0" dirty="0" smtClean="0">
                          <a:ln>
                            <a:noFill/>
                          </a:ln>
                          <a:solidFill>
                            <a:schemeClr val="tx1"/>
                          </a:solidFill>
                          <a:effectLst/>
                          <a:latin typeface="Arial" pitchFamily="34" charset="0"/>
                          <a:ea typeface="Arial Unicode MS" pitchFamily="34" charset="-128"/>
                          <a:cs typeface="Arial" pitchFamily="34" charset="0"/>
                        </a:rPr>
                        <a:t>providing scientific evidence for elected officials to make important decisions.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 name="Rectangle 181"/>
          <p:cNvSpPr>
            <a:spLocks noChangeArrowheads="1"/>
          </p:cNvSpPr>
          <p:nvPr/>
        </p:nvSpPr>
        <p:spPr bwMode="auto">
          <a:xfrm>
            <a:off x="8305800" y="15697200"/>
            <a:ext cx="51206400" cy="0"/>
          </a:xfrm>
          <a:prstGeom prst="rect">
            <a:avLst/>
          </a:prstGeom>
          <a:noFill/>
          <a:ln w="9525">
            <a:noFill/>
            <a:miter lim="800000"/>
            <a:headEnd/>
            <a:tailEnd/>
          </a:ln>
        </p:spPr>
        <p:txBody>
          <a:bodyPr wrap="none" anchor="ctr">
            <a:spAutoFit/>
          </a:bodyPr>
          <a:lstStyle/>
          <a:p>
            <a:endParaRPr lang="en-US"/>
          </a:p>
        </p:txBody>
      </p:sp>
      <p:sp>
        <p:nvSpPr>
          <p:cNvPr id="9" name="Text Box 163"/>
          <p:cNvSpPr txBox="1">
            <a:spLocks noChangeArrowheads="1"/>
          </p:cNvSpPr>
          <p:nvPr/>
        </p:nvSpPr>
        <p:spPr bwMode="auto">
          <a:xfrm>
            <a:off x="6172200" y="18669001"/>
            <a:ext cx="19659600" cy="1815882"/>
          </a:xfrm>
          <a:prstGeom prst="rect">
            <a:avLst/>
          </a:prstGeom>
          <a:noFill/>
          <a:ln w="9525">
            <a:noFill/>
            <a:miter lim="800000"/>
            <a:headEnd/>
            <a:tailEnd/>
          </a:ln>
        </p:spPr>
        <p:txBody>
          <a:bodyPr wrap="square">
            <a:spAutoFit/>
          </a:bodyPr>
          <a:lstStyle/>
          <a:p>
            <a:pPr algn="ctr" defTabSz="914400"/>
            <a:r>
              <a:rPr lang="en-US" sz="3200" b="1" dirty="0"/>
              <a:t>First International Conference on Mining Impacts to the Human and Natural Environments </a:t>
            </a:r>
            <a:endParaRPr lang="en-US" sz="3200" b="1" i="1" dirty="0"/>
          </a:p>
          <a:p>
            <a:pPr algn="ctr" defTabSz="914400"/>
            <a:r>
              <a:rPr lang="en-US" sz="3200" b="1" i="1" dirty="0"/>
              <a:t>a meeting co-organized by N. </a:t>
            </a:r>
            <a:r>
              <a:rPr lang="en-US" sz="3200" b="1" i="1" dirty="0" smtClean="0"/>
              <a:t>Demers</a:t>
            </a:r>
            <a:endParaRPr lang="en-US" sz="2400" b="1" dirty="0"/>
          </a:p>
          <a:p>
            <a:pPr algn="just" defTabSz="914400"/>
            <a:r>
              <a:rPr lang="en-US" sz="2400" dirty="0"/>
              <a:t>The conference focused on adverse impacts from mining currently not addressed or evaluated by regulatory agencies and municipalities, as well as alternatives to mining and approaches for improved monitoring and evaluation of existing and proposed mine sites and mine-related impacts.</a:t>
            </a:r>
          </a:p>
        </p:txBody>
      </p:sp>
      <p:pic>
        <p:nvPicPr>
          <p:cNvPr id="10" name="Picture 9" descr="http://faculty.fgcu.edu/ndemers/Mining/Slide2.JPG"/>
          <p:cNvPicPr>
            <a:picLocks noChangeAspect="1" noChangeArrowheads="1"/>
          </p:cNvPicPr>
          <p:nvPr/>
        </p:nvPicPr>
        <p:blipFill>
          <a:blip r:embed="rId5"/>
          <a:srcRect/>
          <a:stretch>
            <a:fillRect/>
          </a:stretch>
        </p:blipFill>
        <p:spPr bwMode="auto">
          <a:xfrm>
            <a:off x="19278600" y="21717000"/>
            <a:ext cx="5273291" cy="3505200"/>
          </a:xfrm>
          <a:prstGeom prst="rect">
            <a:avLst/>
          </a:prstGeom>
          <a:noFill/>
          <a:ln w="9525">
            <a:noFill/>
            <a:miter lim="800000"/>
            <a:headEnd/>
            <a:tailEnd/>
          </a:ln>
        </p:spPr>
      </p:pic>
      <p:graphicFrame>
        <p:nvGraphicFramePr>
          <p:cNvPr id="11" name="Object 180"/>
          <p:cNvGraphicFramePr>
            <a:graphicFrameLocks noChangeAspect="1"/>
          </p:cNvGraphicFramePr>
          <p:nvPr/>
        </p:nvGraphicFramePr>
        <p:xfrm>
          <a:off x="7239000" y="21488400"/>
          <a:ext cx="5152391" cy="3886200"/>
        </p:xfrm>
        <a:graphic>
          <a:graphicData uri="http://schemas.openxmlformats.org/presentationml/2006/ole">
            <p:oleObj spid="_x0000_s1026" r:id="rId6" imgW="4570378" imgH="3427437" progId="PowerPoint.Template.12">
              <p:embed/>
            </p:oleObj>
          </a:graphicData>
        </a:graphic>
      </p:graphicFrame>
      <p:pic>
        <p:nvPicPr>
          <p:cNvPr id="12" name="Object 1"/>
          <p:cNvPicPr>
            <a:picLocks noChangeArrowheads="1"/>
          </p:cNvPicPr>
          <p:nvPr/>
        </p:nvPicPr>
        <p:blipFill>
          <a:blip r:embed="rId7"/>
          <a:srcRect l="-1318" t="-6407" r="-3819" b="-314"/>
          <a:stretch>
            <a:fillRect/>
          </a:stretch>
        </p:blipFill>
        <p:spPr bwMode="auto">
          <a:xfrm>
            <a:off x="13258800" y="21336000"/>
            <a:ext cx="5410200" cy="3886200"/>
          </a:xfrm>
          <a:prstGeom prst="rect">
            <a:avLst/>
          </a:prstGeom>
          <a:noFill/>
          <a:ln w="9525">
            <a:noFill/>
            <a:miter lim="800000"/>
            <a:headEnd/>
            <a:tailEnd/>
          </a:ln>
        </p:spPr>
      </p:pic>
      <p:sp>
        <p:nvSpPr>
          <p:cNvPr id="13" name="Text Box 197"/>
          <p:cNvSpPr txBox="1">
            <a:spLocks noChangeArrowheads="1"/>
          </p:cNvSpPr>
          <p:nvPr/>
        </p:nvSpPr>
        <p:spPr bwMode="auto">
          <a:xfrm>
            <a:off x="6934200" y="28879800"/>
            <a:ext cx="17983200" cy="1692771"/>
          </a:xfrm>
          <a:prstGeom prst="rect">
            <a:avLst/>
          </a:prstGeom>
          <a:noFill/>
          <a:ln w="9525">
            <a:noFill/>
            <a:miter lim="800000"/>
            <a:headEnd/>
            <a:tailEnd/>
          </a:ln>
        </p:spPr>
        <p:txBody>
          <a:bodyPr wrap="square">
            <a:spAutoFit/>
          </a:bodyPr>
          <a:lstStyle/>
          <a:p>
            <a:pPr algn="just" defTabSz="914400"/>
            <a:r>
              <a:rPr lang="en-US" sz="2800" dirty="0"/>
              <a:t>Participants included local residents, staff from elected State representatives, newspapers, scientists, public officials and </a:t>
            </a:r>
            <a:r>
              <a:rPr lang="en-US" sz="2800" dirty="0" smtClean="0"/>
              <a:t>staff.  </a:t>
            </a:r>
            <a:r>
              <a:rPr lang="en-US" sz="2800" dirty="0" err="1" smtClean="0"/>
              <a:t>mpacts</a:t>
            </a:r>
            <a:r>
              <a:rPr lang="en-US" sz="2800" dirty="0" smtClean="0"/>
              <a:t> </a:t>
            </a:r>
            <a:r>
              <a:rPr lang="en-US" sz="2800" dirty="0"/>
              <a:t>include changes to local ordinances, permits, regulatory oversight made possible by enhanced community engagement. </a:t>
            </a:r>
          </a:p>
          <a:p>
            <a:pPr algn="just" defTabSz="914400"/>
            <a:endParaRPr lang="en-US" sz="2000" dirty="0"/>
          </a:p>
        </p:txBody>
      </p:sp>
      <p:sp>
        <p:nvSpPr>
          <p:cNvPr id="14" name="Text Box 200"/>
          <p:cNvSpPr txBox="1">
            <a:spLocks noChangeArrowheads="1"/>
          </p:cNvSpPr>
          <p:nvPr/>
        </p:nvSpPr>
        <p:spPr bwMode="auto">
          <a:xfrm>
            <a:off x="5791200" y="4953001"/>
            <a:ext cx="43053000" cy="1015663"/>
          </a:xfrm>
          <a:prstGeom prst="rect">
            <a:avLst/>
          </a:prstGeom>
          <a:solidFill>
            <a:srgbClr val="92D050"/>
          </a:solidFill>
          <a:ln w="9525">
            <a:solidFill>
              <a:schemeClr val="accent3">
                <a:lumMod val="50000"/>
              </a:schemeClr>
            </a:solidFill>
            <a:miter lim="800000"/>
            <a:headEnd/>
            <a:tailEnd/>
          </a:ln>
          <a:effectLst/>
        </p:spPr>
        <p:txBody>
          <a:bodyPr wrap="square">
            <a:spAutoFit/>
          </a:bodyPr>
          <a:lstStyle/>
          <a:p>
            <a:pPr algn="ctr" defTabSz="914400">
              <a:spcBef>
                <a:spcPct val="50000"/>
              </a:spcBef>
              <a:defRPr/>
            </a:pPr>
            <a:r>
              <a:rPr lang="en-US" sz="6000" b="1" dirty="0"/>
              <a:t>Community Education</a:t>
            </a:r>
          </a:p>
        </p:txBody>
      </p:sp>
      <p:sp>
        <p:nvSpPr>
          <p:cNvPr id="15" name="Rectangle 14"/>
          <p:cNvSpPr/>
          <p:nvPr/>
        </p:nvSpPr>
        <p:spPr>
          <a:xfrm>
            <a:off x="5791200" y="18364200"/>
            <a:ext cx="20193000" cy="13030200"/>
          </a:xfrm>
          <a:prstGeom prst="rect">
            <a:avLst/>
          </a:prstGeom>
          <a:noFill/>
          <a:ln w="762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6" name="Picture 394" descr="Frog Monitoring 7 -08 004"/>
          <p:cNvPicPr>
            <a:picLocks noChangeAspect="1" noChangeArrowheads="1"/>
          </p:cNvPicPr>
          <p:nvPr/>
        </p:nvPicPr>
        <p:blipFill>
          <a:blip r:embed="rId8"/>
          <a:srcRect/>
          <a:stretch>
            <a:fillRect/>
          </a:stretch>
        </p:blipFill>
        <p:spPr bwMode="auto">
          <a:xfrm>
            <a:off x="36423600" y="9296400"/>
            <a:ext cx="4368800" cy="3276600"/>
          </a:xfrm>
          <a:prstGeom prst="rect">
            <a:avLst/>
          </a:prstGeom>
          <a:noFill/>
          <a:ln w="9525">
            <a:noFill/>
            <a:miter lim="800000"/>
            <a:headEnd/>
            <a:tailEnd/>
          </a:ln>
        </p:spPr>
      </p:pic>
      <p:pic>
        <p:nvPicPr>
          <p:cNvPr id="17" name="Picture 395" descr="Route Map - 3"/>
          <p:cNvPicPr>
            <a:picLocks noChangeAspect="1" noChangeArrowheads="1"/>
          </p:cNvPicPr>
          <p:nvPr/>
        </p:nvPicPr>
        <p:blipFill>
          <a:blip r:embed="rId9"/>
          <a:srcRect/>
          <a:stretch>
            <a:fillRect/>
          </a:stretch>
        </p:blipFill>
        <p:spPr bwMode="auto">
          <a:xfrm>
            <a:off x="32156401" y="8991600"/>
            <a:ext cx="3124200" cy="4076840"/>
          </a:xfrm>
          <a:prstGeom prst="rect">
            <a:avLst/>
          </a:prstGeom>
          <a:noFill/>
          <a:ln w="9525">
            <a:noFill/>
            <a:miter lim="800000"/>
            <a:headEnd/>
            <a:tailEnd/>
          </a:ln>
        </p:spPr>
      </p:pic>
      <p:sp>
        <p:nvSpPr>
          <p:cNvPr id="18" name="Rectangle 31"/>
          <p:cNvSpPr/>
          <p:nvPr/>
        </p:nvSpPr>
        <p:spPr>
          <a:xfrm>
            <a:off x="29641800" y="6324600"/>
            <a:ext cx="19202400" cy="11734800"/>
          </a:xfrm>
          <a:prstGeom prst="rect">
            <a:avLst/>
          </a:prstGeom>
          <a:noFill/>
          <a:ln w="762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Text Box 163"/>
          <p:cNvSpPr txBox="1">
            <a:spLocks noChangeArrowheads="1"/>
          </p:cNvSpPr>
          <p:nvPr/>
        </p:nvSpPr>
        <p:spPr bwMode="auto">
          <a:xfrm>
            <a:off x="30708600" y="6477000"/>
            <a:ext cx="16764000" cy="2554545"/>
          </a:xfrm>
          <a:prstGeom prst="rect">
            <a:avLst/>
          </a:prstGeom>
          <a:noFill/>
          <a:ln w="9525">
            <a:noFill/>
            <a:miter lim="800000"/>
            <a:headEnd/>
            <a:tailEnd/>
          </a:ln>
        </p:spPr>
        <p:txBody>
          <a:bodyPr wrap="square">
            <a:spAutoFit/>
          </a:bodyPr>
          <a:lstStyle/>
          <a:p>
            <a:pPr algn="ctr" defTabSz="914400"/>
            <a:r>
              <a:rPr lang="en-US" sz="3200" b="1" dirty="0"/>
              <a:t>FROGWATCH: Southwest Florida Amphibian Monitoring Network</a:t>
            </a:r>
          </a:p>
          <a:p>
            <a:pPr algn="ctr" defTabSz="914400"/>
            <a:r>
              <a:rPr lang="en-US" sz="3200" b="1" dirty="0"/>
              <a:t>A collaboration between citizen scientists and scientists in training</a:t>
            </a:r>
          </a:p>
          <a:p>
            <a:pPr defTabSz="914400"/>
            <a:endParaRPr lang="en-US" sz="2400" i="1" dirty="0"/>
          </a:p>
          <a:p>
            <a:pPr algn="just" defTabSz="914400"/>
            <a:r>
              <a:rPr lang="en-US" sz="2400" i="1" dirty="0"/>
              <a:t>In 1998 the frog monitoring network was established, following the protocols of the North American Amphibian Monitoring Network.  The network has grown to 23 routes in three different counties.  Students and other citizens, including the Cub Scouts,  participate in monitoring.</a:t>
            </a:r>
            <a:r>
              <a:rPr lang="en-US" sz="2400" dirty="0"/>
              <a:t> </a:t>
            </a:r>
          </a:p>
        </p:txBody>
      </p:sp>
      <p:graphicFrame>
        <p:nvGraphicFramePr>
          <p:cNvPr id="20" name="Group 362"/>
          <p:cNvGraphicFramePr>
            <a:graphicFrameLocks noGrp="1"/>
          </p:cNvGraphicFramePr>
          <p:nvPr/>
        </p:nvGraphicFramePr>
        <p:xfrm>
          <a:off x="31089600" y="21869400"/>
          <a:ext cx="16840200" cy="5997420"/>
        </p:xfrm>
        <a:graphic>
          <a:graphicData uri="http://schemas.openxmlformats.org/drawingml/2006/table">
            <a:tbl>
              <a:tblPr/>
              <a:tblGrid>
                <a:gridCol w="5613400"/>
                <a:gridCol w="5613400"/>
                <a:gridCol w="5613400"/>
              </a:tblGrid>
              <a:tr h="5174460">
                <a:tc>
                  <a:txBody>
                    <a:bodyPr/>
                    <a:lstStyle/>
                    <a:p>
                      <a:pPr marL="0" marR="0" lvl="0" indent="0" algn="l" defTabSz="4806950" rtl="0" eaLnBrk="1" fontAlgn="base" latinLnBrk="0" hangingPunct="1">
                        <a:lnSpc>
                          <a:spcPct val="100000"/>
                        </a:lnSpc>
                        <a:spcBef>
                          <a:spcPct val="20000"/>
                        </a:spcBef>
                        <a:spcAft>
                          <a:spcPct val="0"/>
                        </a:spcAft>
                        <a:buClrTx/>
                        <a:buSzTx/>
                        <a:buFont typeface="Arial" charset="0"/>
                        <a:buNone/>
                        <a:tabLst/>
                      </a:pPr>
                      <a:endParaRPr kumimoji="0" lang="en-US" sz="2400" b="0" i="0" u="none" strike="noStrike" cap="none" normalizeH="0" baseline="0" dirty="0" smtClean="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806950" rtl="0" eaLnBrk="1" fontAlgn="base" latinLnBrk="0" hangingPunct="1">
                        <a:lnSpc>
                          <a:spcPct val="100000"/>
                        </a:lnSpc>
                        <a:spcBef>
                          <a:spcPct val="20000"/>
                        </a:spcBef>
                        <a:spcAft>
                          <a:spcPct val="0"/>
                        </a:spcAft>
                        <a:buClrTx/>
                        <a:buSzTx/>
                        <a:buFont typeface="Arial" charset="0"/>
                        <a:buNone/>
                        <a:tabLst/>
                      </a:pPr>
                      <a:endParaRPr kumimoji="0" lang="en-US" sz="2400" b="0"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806950" rtl="0" eaLnBrk="1" fontAlgn="base" latinLnBrk="0" hangingPunct="1">
                        <a:lnSpc>
                          <a:spcPct val="100000"/>
                        </a:lnSpc>
                        <a:spcBef>
                          <a:spcPct val="20000"/>
                        </a:spcBef>
                        <a:spcAft>
                          <a:spcPct val="0"/>
                        </a:spcAft>
                        <a:buClrTx/>
                        <a:buSzTx/>
                        <a:buFont typeface="Arial" charset="0"/>
                        <a:buNone/>
                        <a:tabLst/>
                      </a:pPr>
                      <a:endParaRPr kumimoji="0" lang="en-US" sz="1800" b="0" i="1"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69140">
                <a:tc>
                  <a:txBody>
                    <a:bodyPr/>
                    <a:lstStyle/>
                    <a:p>
                      <a:pPr marL="0" marR="0" lvl="0" indent="0" algn="l" defTabSz="4806950" rtl="0" eaLnBrk="1" fontAlgn="base" latinLnBrk="0" hangingPunct="1">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Calibri" pitchFamily="34" charset="0"/>
                        </a:rPr>
                        <a:t>An intellectual </a:t>
                      </a:r>
                      <a:r>
                        <a:rPr kumimoji="0" lang="en-US" sz="2400" b="1" i="0" u="none" strike="noStrike" cap="none" normalizeH="0" baseline="0" dirty="0" smtClean="0">
                          <a:ln>
                            <a:noFill/>
                          </a:ln>
                          <a:solidFill>
                            <a:schemeClr val="tx1"/>
                          </a:solidFill>
                          <a:effectLst/>
                          <a:latin typeface="Calibri" pitchFamily="34" charset="0"/>
                        </a:rPr>
                        <a:t>project as practical and engaged</a:t>
                      </a:r>
                      <a:r>
                        <a:rPr kumimoji="0" lang="en-US" sz="2400" b="0" i="0" u="none" strike="noStrike" cap="none" normalizeH="0" baseline="0" dirty="0" smtClean="0">
                          <a:ln>
                            <a:noFill/>
                          </a:ln>
                          <a:solidFill>
                            <a:schemeClr val="tx1"/>
                          </a:solidFill>
                          <a:effectLst/>
                          <a:latin typeface="Calibri" pitchFamily="34" charset="0"/>
                        </a:rPr>
                        <a:t> from the start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806950" rtl="0" eaLnBrk="1" fontAlgn="base" latinLnBrk="0" hangingPunct="1">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Calibri" pitchFamily="34" charset="0"/>
                        </a:rPr>
                        <a:t>Power of science for </a:t>
                      </a:r>
                      <a:r>
                        <a:rPr kumimoji="0" lang="en-US" sz="2400" b="1" i="0" u="none" strike="noStrike" cap="none" normalizeH="0" baseline="0" dirty="0" smtClean="0">
                          <a:ln>
                            <a:noFill/>
                          </a:ln>
                          <a:solidFill>
                            <a:schemeClr val="tx1"/>
                          </a:solidFill>
                          <a:effectLst/>
                          <a:latin typeface="Calibri" pitchFamily="34" charset="0"/>
                        </a:rPr>
                        <a:t>engagement of a public issue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806950" rtl="0" eaLnBrk="1" fontAlgn="base" latinLnBrk="0" hangingPunct="1">
                        <a:lnSpc>
                          <a:spcPct val="100000"/>
                        </a:lnSpc>
                        <a:spcBef>
                          <a:spcPct val="20000"/>
                        </a:spcBef>
                        <a:spcAft>
                          <a:spcPct val="0"/>
                        </a:spcAft>
                        <a:buClrTx/>
                        <a:buSzTx/>
                        <a:buFont typeface="Arial" charset="0"/>
                        <a:buNone/>
                        <a:tabLst/>
                      </a:pPr>
                      <a:r>
                        <a:rPr kumimoji="0" lang="en-US" sz="2400" b="1" i="0" u="none" strike="noStrike" cap="none" normalizeH="0" baseline="0" dirty="0" smtClean="0">
                          <a:ln>
                            <a:noFill/>
                          </a:ln>
                          <a:solidFill>
                            <a:schemeClr val="tx1"/>
                          </a:solidFill>
                          <a:effectLst/>
                          <a:latin typeface="Calibri" pitchFamily="34" charset="0"/>
                        </a:rPr>
                        <a:t>Seeks to extract the larger, common lessons </a:t>
                      </a:r>
                      <a:r>
                        <a:rPr kumimoji="0" lang="en-US" sz="2400" b="0" i="0" u="none" strike="noStrike" cap="none" normalizeH="0" baseline="0" dirty="0" smtClean="0">
                          <a:ln>
                            <a:noFill/>
                          </a:ln>
                          <a:solidFill>
                            <a:schemeClr val="tx1"/>
                          </a:solidFill>
                          <a:effectLst/>
                          <a:latin typeface="Calibri" pitchFamily="34" charset="0"/>
                        </a:rPr>
                        <a:t>from the issues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1" name="Text Box 423"/>
          <p:cNvSpPr txBox="1">
            <a:spLocks noChangeArrowheads="1"/>
          </p:cNvSpPr>
          <p:nvPr/>
        </p:nvSpPr>
        <p:spPr bwMode="auto">
          <a:xfrm>
            <a:off x="30784800" y="16078200"/>
            <a:ext cx="17373600" cy="1200329"/>
          </a:xfrm>
          <a:prstGeom prst="rect">
            <a:avLst/>
          </a:prstGeom>
          <a:noFill/>
          <a:ln w="9525">
            <a:noFill/>
            <a:miter lim="800000"/>
            <a:headEnd/>
            <a:tailEnd/>
          </a:ln>
        </p:spPr>
        <p:txBody>
          <a:bodyPr wrap="square">
            <a:spAutoFit/>
          </a:bodyPr>
          <a:lstStyle/>
          <a:p>
            <a:pPr algn="just" defTabSz="914400">
              <a:spcBef>
                <a:spcPct val="50000"/>
              </a:spcBef>
            </a:pPr>
            <a:r>
              <a:rPr lang="en-US" sz="2400" dirty="0"/>
              <a:t>The frog monitoring network is completing ten years of data collection involving over 100 volunteers.  Two meetings are held each year to: orient new route leaders at the start of the monitoring season and to share results at the end of the season.  Local media coverage has helped communicate the goals and results of the project and to recruit new volunteers.</a:t>
            </a:r>
          </a:p>
        </p:txBody>
      </p:sp>
      <p:sp>
        <p:nvSpPr>
          <p:cNvPr id="22" name="Text Box 163"/>
          <p:cNvSpPr txBox="1">
            <a:spLocks noChangeArrowheads="1"/>
          </p:cNvSpPr>
          <p:nvPr/>
        </p:nvSpPr>
        <p:spPr bwMode="auto">
          <a:xfrm>
            <a:off x="30022800" y="18516600"/>
            <a:ext cx="18059400" cy="3293209"/>
          </a:xfrm>
          <a:prstGeom prst="rect">
            <a:avLst/>
          </a:prstGeom>
          <a:noFill/>
          <a:ln w="9525">
            <a:noFill/>
            <a:miter lim="800000"/>
            <a:headEnd/>
            <a:tailEnd/>
          </a:ln>
        </p:spPr>
        <p:txBody>
          <a:bodyPr wrap="square">
            <a:spAutoFit/>
          </a:bodyPr>
          <a:lstStyle/>
          <a:p>
            <a:pPr algn="ctr" defTabSz="914400"/>
            <a:r>
              <a:rPr lang="en-US" sz="3200" b="1"/>
              <a:t>CELA </a:t>
            </a:r>
            <a:r>
              <a:rPr lang="en-US" sz="3200" b="1" smtClean="0"/>
              <a:t>TEGA:</a:t>
            </a:r>
            <a:endParaRPr lang="en-US" sz="3200" b="1" dirty="0"/>
          </a:p>
          <a:p>
            <a:pPr algn="ctr" defTabSz="914400"/>
            <a:r>
              <a:rPr lang="en-US" sz="3200" b="1" dirty="0" smtClean="0"/>
              <a:t>A </a:t>
            </a:r>
            <a:r>
              <a:rPr lang="en-US" sz="3200" b="1" dirty="0"/>
              <a:t>series of public meetings co-sponsored by </a:t>
            </a:r>
            <a:r>
              <a:rPr lang="en-US" sz="3200" b="1" dirty="0" smtClean="0"/>
              <a:t>FGCU</a:t>
            </a:r>
            <a:endParaRPr lang="en-US" sz="3200" b="1" dirty="0"/>
          </a:p>
          <a:p>
            <a:pPr algn="ctr" defTabSz="914400"/>
            <a:endParaRPr lang="en-US" sz="2400" i="1" dirty="0"/>
          </a:p>
          <a:p>
            <a:pPr defTabSz="914400"/>
            <a:r>
              <a:rPr lang="en-US" sz="2400" b="1" i="1" dirty="0" err="1"/>
              <a:t>Cela</a:t>
            </a:r>
            <a:r>
              <a:rPr lang="en-US" sz="2400" b="1" i="1" dirty="0"/>
              <a:t> </a:t>
            </a:r>
            <a:r>
              <a:rPr lang="en-US" sz="2400" b="1" i="1" dirty="0" err="1"/>
              <a:t>Tega</a:t>
            </a:r>
            <a:r>
              <a:rPr lang="en-US" sz="2400" dirty="0"/>
              <a:t> is the southwest Florida native (i.e.: Calusa) term for “a view from high ground”.  The term was inspired from the </a:t>
            </a:r>
            <a:r>
              <a:rPr lang="en-US" sz="2400" dirty="0" err="1"/>
              <a:t>Carib</a:t>
            </a:r>
            <a:r>
              <a:rPr lang="en-US" sz="2400" dirty="0"/>
              <a:t> native North American term </a:t>
            </a:r>
            <a:r>
              <a:rPr lang="en-US" sz="2400" dirty="0" err="1"/>
              <a:t>epopopanana</a:t>
            </a:r>
            <a:r>
              <a:rPr lang="en-US" sz="2400" dirty="0"/>
              <a:t>:  this is meeting (</a:t>
            </a:r>
            <a:r>
              <a:rPr lang="en-US" sz="2400" dirty="0" err="1"/>
              <a:t>Epopo</a:t>
            </a:r>
            <a:r>
              <a:rPr lang="en-US" sz="2400" dirty="0"/>
              <a:t>) + and (</a:t>
            </a:r>
            <a:r>
              <a:rPr lang="en-US" sz="2400" dirty="0" err="1"/>
              <a:t>ana</a:t>
            </a:r>
            <a:r>
              <a:rPr lang="en-US" sz="2400" dirty="0"/>
              <a:t>) + place (Pa).  The purpose of these meetings is to convene public &amp; private land managers in the Estero Bay Watershed to identify common challenges for focusing future activities for the Estero Bay Agency on Bay </a:t>
            </a:r>
            <a:r>
              <a:rPr lang="en-US" sz="2400" dirty="0" smtClean="0"/>
              <a:t>Management; a non-regulatory advisory committee to the Regional Planning Council. Its directive is to make comments and recommendations regarding the management of Estero Bay and its watershed.  </a:t>
            </a:r>
            <a:endParaRPr lang="en-US" sz="2400" dirty="0"/>
          </a:p>
        </p:txBody>
      </p:sp>
      <p:sp>
        <p:nvSpPr>
          <p:cNvPr id="23" name="Rectangle 31"/>
          <p:cNvSpPr/>
          <p:nvPr/>
        </p:nvSpPr>
        <p:spPr>
          <a:xfrm>
            <a:off x="29641800" y="18440400"/>
            <a:ext cx="19202400" cy="13030200"/>
          </a:xfrm>
          <a:prstGeom prst="rect">
            <a:avLst/>
          </a:prstGeom>
          <a:noFill/>
          <a:ln w="762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aphicFrame>
        <p:nvGraphicFramePr>
          <p:cNvPr id="24" name="Group 360"/>
          <p:cNvGraphicFramePr>
            <a:graphicFrameLocks noGrp="1"/>
          </p:cNvGraphicFramePr>
          <p:nvPr/>
        </p:nvGraphicFramePr>
        <p:xfrm>
          <a:off x="30784800" y="8991600"/>
          <a:ext cx="16535400" cy="6705600"/>
        </p:xfrm>
        <a:graphic>
          <a:graphicData uri="http://schemas.openxmlformats.org/drawingml/2006/table">
            <a:tbl>
              <a:tblPr/>
              <a:tblGrid>
                <a:gridCol w="5410200"/>
                <a:gridCol w="4971585"/>
                <a:gridCol w="6153615"/>
              </a:tblGrid>
              <a:tr h="4425950">
                <a:tc>
                  <a:txBody>
                    <a:bodyPr/>
                    <a:lstStyle/>
                    <a:p>
                      <a:pPr marL="0" marR="0" lvl="0" indent="0" algn="l" defTabSz="4806950" rtl="0" eaLnBrk="1" fontAlgn="base" latinLnBrk="0" hangingPunct="1">
                        <a:lnSpc>
                          <a:spcPct val="100000"/>
                        </a:lnSpc>
                        <a:spcBef>
                          <a:spcPct val="20000"/>
                        </a:spcBef>
                        <a:spcAft>
                          <a:spcPct val="0"/>
                        </a:spcAft>
                        <a:buClrTx/>
                        <a:buSzTx/>
                        <a:buFont typeface="Arial" charset="0"/>
                        <a:buNone/>
                        <a:tabLst/>
                      </a:pPr>
                      <a:endParaRPr kumimoji="0" lang="en-US" sz="2400" b="0" i="0" u="none" strike="noStrike" cap="none" normalizeH="0" baseline="0" dirty="0" smtClean="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806950" rtl="0" eaLnBrk="1" fontAlgn="base" latinLnBrk="0" hangingPunct="1">
                        <a:lnSpc>
                          <a:spcPct val="100000"/>
                        </a:lnSpc>
                        <a:spcBef>
                          <a:spcPct val="20000"/>
                        </a:spcBef>
                        <a:spcAft>
                          <a:spcPct val="0"/>
                        </a:spcAft>
                        <a:buClrTx/>
                        <a:buSzTx/>
                        <a:buFont typeface="Arial" charset="0"/>
                        <a:buNone/>
                        <a:tabLst/>
                      </a:pPr>
                      <a:endParaRPr kumimoji="0" lang="en-US" sz="2400" b="0"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806950" rtl="0" eaLnBrk="1" fontAlgn="base" latinLnBrk="0" hangingPunct="1">
                        <a:lnSpc>
                          <a:spcPct val="100000"/>
                        </a:lnSpc>
                        <a:spcBef>
                          <a:spcPct val="20000"/>
                        </a:spcBef>
                        <a:spcAft>
                          <a:spcPct val="0"/>
                        </a:spcAft>
                        <a:buClrTx/>
                        <a:buSzTx/>
                        <a:buFont typeface="Arial" charset="0"/>
                        <a:buNone/>
                        <a:tabLst/>
                      </a:pPr>
                      <a:endParaRPr kumimoji="0" lang="en-US" sz="1800" b="0" i="1"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79650">
                <a:tc>
                  <a:txBody>
                    <a:bodyPr/>
                    <a:lstStyle/>
                    <a:p>
                      <a:pPr marL="0" marR="0" lvl="0" indent="0" algn="l" defTabSz="4806950" rtl="0" eaLnBrk="1" fontAlgn="base" latinLnBrk="0" hangingPunct="1">
                        <a:lnSpc>
                          <a:spcPct val="100000"/>
                        </a:lnSpc>
                        <a:spcBef>
                          <a:spcPct val="20000"/>
                        </a:spcBef>
                        <a:spcAft>
                          <a:spcPct val="0"/>
                        </a:spcAft>
                        <a:buClrTx/>
                        <a:buSzTx/>
                        <a:buFont typeface="Arial" charset="0"/>
                        <a:buNone/>
                        <a:tabLst/>
                      </a:pPr>
                      <a:r>
                        <a:rPr kumimoji="0" lang="en-US" sz="2400" b="1" i="0" u="none" strike="noStrike" cap="none" normalizeH="0" baseline="0" dirty="0" smtClean="0">
                          <a:ln>
                            <a:noFill/>
                          </a:ln>
                          <a:solidFill>
                            <a:schemeClr val="tx1"/>
                          </a:solidFill>
                          <a:effectLst/>
                          <a:latin typeface="Calibri" pitchFamily="34" charset="0"/>
                        </a:rPr>
                        <a:t>Focusing on contested issues: </a:t>
                      </a:r>
                      <a:r>
                        <a:rPr kumimoji="0" lang="en-US" sz="2400" b="0" i="0" u="none" strike="noStrike" cap="none" normalizeH="0" baseline="0" dirty="0" smtClean="0">
                          <a:ln>
                            <a:noFill/>
                          </a:ln>
                          <a:solidFill>
                            <a:schemeClr val="tx1"/>
                          </a:solidFill>
                          <a:effectLst/>
                          <a:latin typeface="Calibri" pitchFamily="34" charset="0"/>
                        </a:rPr>
                        <a:t>changes in frog communities are used as an indicator of the impacts of land-use changes in southwest Florida.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806950" rtl="0" eaLnBrk="1" fontAlgn="base" latinLnBrk="0" hangingPunct="1">
                        <a:lnSpc>
                          <a:spcPct val="100000"/>
                        </a:lnSpc>
                        <a:spcBef>
                          <a:spcPct val="20000"/>
                        </a:spcBef>
                        <a:spcAft>
                          <a:spcPct val="0"/>
                        </a:spcAft>
                        <a:buClrTx/>
                        <a:buSzTx/>
                        <a:buFont typeface="Arial" charset="0"/>
                        <a:buNone/>
                        <a:tabLst/>
                      </a:pPr>
                      <a:r>
                        <a:rPr kumimoji="0" lang="en-US" sz="2400" b="1" i="0" u="none" strike="noStrike" cap="none" normalizeH="0" baseline="0" dirty="0" smtClean="0">
                          <a:ln>
                            <a:noFill/>
                          </a:ln>
                          <a:solidFill>
                            <a:schemeClr val="tx1"/>
                          </a:solidFill>
                          <a:effectLst/>
                          <a:latin typeface="Calibri" pitchFamily="34" charset="0"/>
                        </a:rPr>
                        <a:t>Science and civic engagement: </a:t>
                      </a:r>
                      <a:r>
                        <a:rPr kumimoji="0" lang="en-US" sz="2400" b="0" i="0" u="none" strike="noStrike" cap="none" normalizeH="0" baseline="0" dirty="0" smtClean="0">
                          <a:ln>
                            <a:noFill/>
                          </a:ln>
                          <a:solidFill>
                            <a:schemeClr val="tx1"/>
                          </a:solidFill>
                          <a:effectLst/>
                          <a:latin typeface="Calibri" pitchFamily="34" charset="0"/>
                        </a:rPr>
                        <a:t>citizen volunteers experience the importance of long-term monitoring in understanding complex environmental systems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806950" rtl="0" eaLnBrk="1" fontAlgn="base" latinLnBrk="0" hangingPunct="1">
                        <a:lnSpc>
                          <a:spcPct val="100000"/>
                        </a:lnSpc>
                        <a:spcBef>
                          <a:spcPct val="20000"/>
                        </a:spcBef>
                        <a:spcAft>
                          <a:spcPct val="0"/>
                        </a:spcAft>
                        <a:buClrTx/>
                        <a:buSzTx/>
                        <a:buFont typeface="Arial" charset="0"/>
                        <a:buNone/>
                        <a:tabLst/>
                      </a:pPr>
                      <a:r>
                        <a:rPr kumimoji="0" lang="en-US" sz="2400" b="1" i="0" u="none" strike="noStrike" cap="none" normalizeH="0" baseline="0" dirty="0" smtClean="0">
                          <a:ln>
                            <a:noFill/>
                          </a:ln>
                          <a:solidFill>
                            <a:schemeClr val="tx1"/>
                          </a:solidFill>
                          <a:effectLst/>
                          <a:latin typeface="Calibri" pitchFamily="34" charset="0"/>
                        </a:rPr>
                        <a:t>Science of a public issue:  </a:t>
                      </a:r>
                      <a:r>
                        <a:rPr kumimoji="0" lang="en-US" sz="2400" b="0" i="0" u="none" strike="noStrike" cap="none" normalizeH="0" baseline="0" dirty="0" smtClean="0">
                          <a:ln>
                            <a:noFill/>
                          </a:ln>
                          <a:solidFill>
                            <a:schemeClr val="tx1"/>
                          </a:solidFill>
                          <a:effectLst/>
                          <a:latin typeface="Calibri" pitchFamily="34" charset="0"/>
                        </a:rPr>
                        <a:t>Graduate students used the database and applied advanced statistical techniques to illuminate patterns of change.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5" name="Text Box 505"/>
          <p:cNvSpPr txBox="1">
            <a:spLocks noChangeArrowheads="1"/>
          </p:cNvSpPr>
          <p:nvPr/>
        </p:nvSpPr>
        <p:spPr bwMode="auto">
          <a:xfrm>
            <a:off x="31013400" y="29337000"/>
            <a:ext cx="15697200" cy="1200329"/>
          </a:xfrm>
          <a:prstGeom prst="rect">
            <a:avLst/>
          </a:prstGeom>
          <a:noFill/>
          <a:ln w="9525">
            <a:noFill/>
            <a:miter lim="800000"/>
            <a:headEnd/>
            <a:tailEnd/>
          </a:ln>
        </p:spPr>
        <p:txBody>
          <a:bodyPr wrap="square">
            <a:spAutoFit/>
          </a:bodyPr>
          <a:lstStyle/>
          <a:p>
            <a:pPr algn="just" defTabSz="914400">
              <a:spcBef>
                <a:spcPct val="50000"/>
              </a:spcBef>
            </a:pPr>
            <a:r>
              <a:rPr lang="en-US" sz="2400" dirty="0"/>
              <a:t>Agencies and </a:t>
            </a:r>
            <a:r>
              <a:rPr lang="en-US" sz="2400" dirty="0" smtClean="0"/>
              <a:t>public groups </a:t>
            </a:r>
            <a:r>
              <a:rPr lang="en-US" sz="2400" dirty="0"/>
              <a:t>participating including: federal, state, and local agencies and private for profit and non-profit organizations involved in land management issues such as:  ecological restoration, exotic species control, public land acquisition programs, and private mitigation banks. </a:t>
            </a:r>
          </a:p>
        </p:txBody>
      </p:sp>
      <p:pic>
        <p:nvPicPr>
          <p:cNvPr id="26" name="Picture 10" descr="Corkscrew Jason.jpg"/>
          <p:cNvPicPr>
            <a:picLocks noChangeAspect="1" noChangeArrowheads="1"/>
          </p:cNvPicPr>
          <p:nvPr/>
        </p:nvPicPr>
        <p:blipFill>
          <a:blip r:embed="rId10">
            <a:lum bright="13000" contrast="16000"/>
          </a:blip>
          <a:srcRect/>
          <a:stretch>
            <a:fillRect/>
          </a:stretch>
        </p:blipFill>
        <p:spPr bwMode="auto">
          <a:xfrm>
            <a:off x="42595800" y="22021800"/>
            <a:ext cx="5057362" cy="4946307"/>
          </a:xfrm>
          <a:prstGeom prst="rect">
            <a:avLst/>
          </a:prstGeom>
          <a:noFill/>
          <a:ln w="12700">
            <a:solidFill>
              <a:schemeClr val="tx1"/>
            </a:solidFill>
            <a:miter lim="800000"/>
            <a:headEnd/>
            <a:tailEnd/>
          </a:ln>
        </p:spPr>
      </p:pic>
      <p:pic>
        <p:nvPicPr>
          <p:cNvPr id="27" name="Picture 8" descr="preserve Heather.jpg"/>
          <p:cNvPicPr>
            <a:picLocks noChangeAspect="1" noChangeArrowheads="1"/>
          </p:cNvPicPr>
          <p:nvPr/>
        </p:nvPicPr>
        <p:blipFill>
          <a:blip r:embed="rId11"/>
          <a:srcRect/>
          <a:stretch>
            <a:fillRect/>
          </a:stretch>
        </p:blipFill>
        <p:spPr bwMode="auto">
          <a:xfrm>
            <a:off x="31394400" y="21945600"/>
            <a:ext cx="5114824" cy="5026025"/>
          </a:xfrm>
          <a:prstGeom prst="rect">
            <a:avLst/>
          </a:prstGeom>
          <a:noFill/>
          <a:ln w="12700">
            <a:solidFill>
              <a:schemeClr val="tx1"/>
            </a:solidFill>
            <a:miter lim="800000"/>
            <a:headEnd/>
            <a:tailEnd/>
          </a:ln>
        </p:spPr>
      </p:pic>
      <p:graphicFrame>
        <p:nvGraphicFramePr>
          <p:cNvPr id="28" name="Group 53"/>
          <p:cNvGraphicFramePr>
            <a:graphicFrameLocks noGrp="1"/>
          </p:cNvGraphicFramePr>
          <p:nvPr/>
        </p:nvGraphicFramePr>
        <p:xfrm>
          <a:off x="5791200" y="6324600"/>
          <a:ext cx="20193000" cy="11658600"/>
        </p:xfrm>
        <a:graphic>
          <a:graphicData uri="http://schemas.openxmlformats.org/drawingml/2006/table">
            <a:tbl>
              <a:tblPr/>
              <a:tblGrid>
                <a:gridCol w="20193000"/>
              </a:tblGrid>
              <a:tr h="5890920">
                <a:tc>
                  <a:txBody>
                    <a:bodyPr/>
                    <a:lstStyle/>
                    <a:p>
                      <a:pPr marL="91440" marR="0" lvl="0" indent="0" algn="ctr" defTabSz="4806950" rtl="0" eaLnBrk="1" fontAlgn="base" latinLnBrk="0" hangingPunct="1">
                        <a:lnSpc>
                          <a:spcPct val="100000"/>
                        </a:lnSpc>
                        <a:spcBef>
                          <a:spcPct val="0"/>
                        </a:spcBef>
                        <a:spcAft>
                          <a:spcPct val="0"/>
                        </a:spcAft>
                        <a:buClrTx/>
                        <a:buSzTx/>
                        <a:buFontTx/>
                        <a:buNone/>
                        <a:tabLst/>
                      </a:pPr>
                      <a:r>
                        <a:rPr kumimoji="0" lang="en-US" sz="4400" b="1" i="0" u="none" strike="noStrike" cap="none" normalizeH="0" baseline="0" dirty="0" smtClean="0">
                          <a:ln>
                            <a:noFill/>
                          </a:ln>
                          <a:solidFill>
                            <a:srgbClr val="000000"/>
                          </a:solidFill>
                          <a:effectLst/>
                          <a:latin typeface="Verdana" pitchFamily="34" charset="0"/>
                          <a:cs typeface="Times New Roman" pitchFamily="18" charset="0"/>
                        </a:rPr>
                        <a:t>        </a:t>
                      </a:r>
                    </a:p>
                    <a:p>
                      <a:pPr marL="91440" marR="0" lvl="0" indent="0" algn="ctr" defTabSz="4806950" rtl="0" eaLnBrk="1" fontAlgn="base" latinLnBrk="0" hangingPunct="1">
                        <a:lnSpc>
                          <a:spcPct val="100000"/>
                        </a:lnSpc>
                        <a:spcBef>
                          <a:spcPct val="0"/>
                        </a:spcBef>
                        <a:spcAft>
                          <a:spcPct val="0"/>
                        </a:spcAft>
                        <a:buClrTx/>
                        <a:buSzTx/>
                        <a:buFontTx/>
                        <a:buNone/>
                        <a:tabLst/>
                      </a:pPr>
                      <a:r>
                        <a:rPr kumimoji="0" lang="en-US" sz="4400" b="1" i="0" u="none" strike="noStrike" cap="none" normalizeH="0" baseline="0" dirty="0" smtClean="0">
                          <a:ln>
                            <a:noFill/>
                          </a:ln>
                          <a:solidFill>
                            <a:srgbClr val="000000"/>
                          </a:solidFill>
                          <a:effectLst/>
                          <a:latin typeface="Verdana" pitchFamily="34" charset="0"/>
                          <a:cs typeface="Times New Roman" pitchFamily="18" charset="0"/>
                        </a:rPr>
                        <a:t> Florida Gulf Coast University</a:t>
                      </a:r>
                      <a:r>
                        <a:rPr kumimoji="0" lang="en-US" sz="4400" b="0" i="0" u="none" strike="noStrike" cap="none" normalizeH="0" baseline="0" dirty="0" smtClean="0">
                          <a:ln>
                            <a:noFill/>
                          </a:ln>
                          <a:solidFill>
                            <a:srgbClr val="000000"/>
                          </a:solidFill>
                          <a:effectLst/>
                          <a:latin typeface="Verdana" pitchFamily="34" charset="0"/>
                          <a:cs typeface="Times New Roman" pitchFamily="18" charset="0"/>
                        </a:rPr>
                        <a:t> continuously pursues academic excellence, practices and promotes environmental sustainability, embraces diversity, nurtures community partnerships, values public service, encourages civic responsibility, cultivates habits of lifelong learning, and keeps the advancement of knowledge and pursuit of truth as noble ideals at the heart of the university’s purpose.</a:t>
                      </a:r>
                      <a:endParaRPr kumimoji="0" lang="en-US" sz="4400" b="0" i="0" u="none" strike="noStrike" cap="none" normalizeH="0" baseline="0" dirty="0" smtClean="0">
                        <a:ln>
                          <a:noFill/>
                        </a:ln>
                        <a:solidFill>
                          <a:srgbClr val="000000"/>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5767680">
                <a:tc>
                  <a:txBody>
                    <a:bodyPr/>
                    <a:lstStyle/>
                    <a:p>
                      <a:pPr marL="91440" marR="0" lvl="0" indent="0" algn="ctr" defTabSz="4806950" rtl="0" eaLnBrk="1" fontAlgn="base" latinLnBrk="0" hangingPunct="1">
                        <a:lnSpc>
                          <a:spcPct val="115000"/>
                        </a:lnSpc>
                        <a:spcBef>
                          <a:spcPct val="0"/>
                        </a:spcBef>
                        <a:spcAft>
                          <a:spcPct val="0"/>
                        </a:spcAft>
                        <a:buClrTx/>
                        <a:buSzTx/>
                        <a:buFont typeface="Symbol" pitchFamily="18" charset="2"/>
                        <a:buNone/>
                        <a:tabLst/>
                      </a:pPr>
                      <a:r>
                        <a:rPr kumimoji="0" lang="en-US" sz="4400" b="1" i="0" u="none" strike="noStrike" cap="none" normalizeH="0" baseline="0" dirty="0" smtClean="0">
                          <a:ln>
                            <a:noFill/>
                          </a:ln>
                          <a:solidFill>
                            <a:srgbClr val="000000"/>
                          </a:solidFill>
                          <a:effectLst/>
                          <a:latin typeface="Verdana" pitchFamily="34" charset="0"/>
                          <a:cs typeface="Times New Roman" pitchFamily="18" charset="0"/>
                        </a:rPr>
                        <a:t>Guiding Principles:</a:t>
                      </a:r>
                      <a:r>
                        <a:rPr kumimoji="0" lang="en-US" sz="4400" b="1" i="0" u="none" strike="noStrike" cap="none" normalizeH="0" baseline="0" dirty="0" smtClean="0">
                          <a:ln>
                            <a:noFill/>
                          </a:ln>
                          <a:solidFill>
                            <a:srgbClr val="000000"/>
                          </a:solidFill>
                          <a:effectLst/>
                          <a:latin typeface="Verdana" pitchFamily="34" charset="0"/>
                          <a:ea typeface="Calibri" pitchFamily="34" charset="0"/>
                          <a:cs typeface="Times New Roman" pitchFamily="18" charset="0"/>
                        </a:rPr>
                        <a:t> </a:t>
                      </a:r>
                    </a:p>
                    <a:p>
                      <a:pPr marL="91440" marR="0" lvl="0" indent="0" algn="ctr" defTabSz="4806950" rtl="0" eaLnBrk="1" fontAlgn="base" latinLnBrk="0" hangingPunct="1">
                        <a:lnSpc>
                          <a:spcPct val="115000"/>
                        </a:lnSpc>
                        <a:spcBef>
                          <a:spcPct val="0"/>
                        </a:spcBef>
                        <a:spcAft>
                          <a:spcPct val="0"/>
                        </a:spcAft>
                        <a:buClrTx/>
                        <a:buSzTx/>
                        <a:buFont typeface="Arial" pitchFamily="34" charset="0"/>
                        <a:buChar char="•"/>
                        <a:tabLst/>
                      </a:pPr>
                      <a:r>
                        <a:rPr kumimoji="0" lang="en-US" sz="4400" b="0" i="0" u="none" strike="noStrike" cap="none" normalizeH="0" baseline="0" dirty="0" smtClean="0">
                          <a:ln>
                            <a:noFill/>
                          </a:ln>
                          <a:solidFill>
                            <a:srgbClr val="000000"/>
                          </a:solidFill>
                          <a:effectLst/>
                          <a:latin typeface="Verdana" pitchFamily="34" charset="0"/>
                          <a:ea typeface="Calibri" pitchFamily="34" charset="0"/>
                          <a:cs typeface="Times New Roman" pitchFamily="18" charset="0"/>
                        </a:rPr>
                        <a:t>Informed and engaged citizens are essential to the creation of a civil and sustainable society.</a:t>
                      </a:r>
                      <a:endParaRPr kumimoji="0" lang="en-US" sz="44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p>
                      <a:pPr marL="91440" marR="0" lvl="0" indent="0" algn="ctr" defTabSz="4806950" rtl="0" eaLnBrk="1" fontAlgn="base" latinLnBrk="0" hangingPunct="1">
                        <a:lnSpc>
                          <a:spcPct val="115000"/>
                        </a:lnSpc>
                        <a:spcBef>
                          <a:spcPct val="0"/>
                        </a:spcBef>
                        <a:spcAft>
                          <a:spcPct val="0"/>
                        </a:spcAft>
                        <a:buClrTx/>
                        <a:buSzTx/>
                        <a:buFont typeface="Symbol" pitchFamily="18" charset="2"/>
                        <a:buChar char=""/>
                        <a:tabLst/>
                      </a:pPr>
                      <a:r>
                        <a:rPr kumimoji="0" lang="en-US" sz="4400" b="0" i="0" u="none" strike="noStrike" cap="none" normalizeH="0" baseline="0" dirty="0" smtClean="0">
                          <a:ln>
                            <a:noFill/>
                          </a:ln>
                          <a:solidFill>
                            <a:srgbClr val="000000"/>
                          </a:solidFill>
                          <a:effectLst/>
                          <a:latin typeface="Verdana" pitchFamily="34" charset="0"/>
                          <a:ea typeface="Calibri" pitchFamily="34" charset="0"/>
                          <a:cs typeface="Times New Roman" pitchFamily="18" charset="0"/>
                        </a:rPr>
                        <a:t>Service to Southwest Florida, including access to the University, is a public trust. </a:t>
                      </a:r>
                      <a:endParaRPr kumimoji="0" lang="en-US" sz="44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p>
                      <a:pPr marL="91440" marR="0" lvl="0" indent="0" algn="ctr" defTabSz="4806950" rtl="0" eaLnBrk="1" fontAlgn="base" latinLnBrk="0" hangingPunct="1">
                        <a:lnSpc>
                          <a:spcPct val="115000"/>
                        </a:lnSpc>
                        <a:spcBef>
                          <a:spcPct val="0"/>
                        </a:spcBef>
                        <a:spcAft>
                          <a:spcPct val="0"/>
                        </a:spcAft>
                        <a:buClrTx/>
                        <a:buSzTx/>
                        <a:buFont typeface="Symbol" pitchFamily="18" charset="2"/>
                        <a:buChar char=""/>
                        <a:tabLst/>
                      </a:pPr>
                      <a:r>
                        <a:rPr kumimoji="0" lang="en-US" sz="4400" b="0" i="0" u="none" strike="noStrike" cap="none" normalizeH="0" baseline="0" dirty="0" smtClean="0">
                          <a:ln>
                            <a:noFill/>
                          </a:ln>
                          <a:solidFill>
                            <a:srgbClr val="000000"/>
                          </a:solidFill>
                          <a:effectLst/>
                          <a:latin typeface="Verdana" pitchFamily="34" charset="0"/>
                          <a:ea typeface="Calibri" pitchFamily="34" charset="0"/>
                          <a:cs typeface="Times New Roman" pitchFamily="18" charset="0"/>
                        </a:rPr>
                        <a:t>Connected knowing and collaborative learning are basic to being well educated.</a:t>
                      </a:r>
                      <a:endParaRPr kumimoji="0" lang="en-US" sz="4400" b="0" i="0" u="none" strike="noStrike" cap="none" normalizeH="0" baseline="0" dirty="0" smtClean="0">
                        <a:ln>
                          <a:noFill/>
                        </a:ln>
                        <a:solidFill>
                          <a:srgbClr val="000000"/>
                        </a:solidFill>
                        <a:effectLst/>
                        <a:latin typeface="Calibri" pitchFamily="34" charset="0"/>
                        <a:cs typeface="Times New Roman" pitchFamily="18"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9" name="Title 3"/>
          <p:cNvSpPr txBox="1">
            <a:spLocks/>
          </p:cNvSpPr>
          <p:nvPr/>
        </p:nvSpPr>
        <p:spPr>
          <a:xfrm>
            <a:off x="2438400" y="609600"/>
            <a:ext cx="42214800" cy="58674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8800" b="1" i="0" u="none" strike="noStrike" kern="0" cap="none" spc="0" normalizeH="0" baseline="0" noProof="0" dirty="0" smtClean="0">
                <a:ln>
                  <a:noFill/>
                </a:ln>
                <a:effectLst/>
                <a:uLnTx/>
                <a:uFillTx/>
                <a:latin typeface="Times New Roman" pitchFamily="18" charset="0"/>
                <a:ea typeface="+mj-ea"/>
                <a:cs typeface="Times New Roman" pitchFamily="18" charset="0"/>
              </a:rPr>
              <a:t>PREPARING CITIZEN SCIENTISTS VIA SCIENCE RESEARCH</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8800" b="1" i="0" u="none" strike="noStrike" kern="0" cap="none" spc="0" normalizeH="0" baseline="0" noProof="0" dirty="0" smtClean="0">
                <a:ln>
                  <a:noFill/>
                </a:ln>
                <a:effectLst/>
                <a:uLnTx/>
                <a:uFillTx/>
                <a:latin typeface="Times New Roman" pitchFamily="18" charset="0"/>
                <a:ea typeface="+mj-ea"/>
                <a:cs typeface="Times New Roman" pitchFamily="18" charset="0"/>
              </a:rPr>
              <a:t>OPPORTUNITIES IN SOUTHWEST FLORIDA</a:t>
            </a:r>
            <a:r>
              <a:rPr kumimoji="0" lang="en-US" sz="3600" b="0" i="0" u="none" strike="noStrike" kern="0" cap="none" spc="0" normalizeH="0" baseline="0" noProof="0" dirty="0" smtClean="0">
                <a:ln>
                  <a:noFill/>
                </a:ln>
                <a:effectLst/>
                <a:uLnTx/>
                <a:uFillTx/>
                <a:latin typeface="+mj-lt"/>
                <a:ea typeface="+mj-ea"/>
                <a:cs typeface="+mj-cs"/>
              </a:rPr>
              <a:t/>
            </a:r>
            <a:br>
              <a:rPr kumimoji="0" lang="en-US" sz="3600" b="0" i="0" u="none" strike="noStrike" kern="0" cap="none" spc="0" normalizeH="0" baseline="0" noProof="0" dirty="0" smtClean="0">
                <a:ln>
                  <a:noFill/>
                </a:ln>
                <a:effectLst/>
                <a:uLnTx/>
                <a:uFillTx/>
                <a:latin typeface="+mj-lt"/>
                <a:ea typeface="+mj-ea"/>
                <a:cs typeface="+mj-cs"/>
              </a:rPr>
            </a:br>
            <a:endParaRPr kumimoji="0" lang="en-US" sz="3600" b="0" i="0" u="none" strike="noStrike" kern="0" cap="none" spc="0" normalizeH="0" baseline="0" noProof="0" dirty="0" smtClean="0">
              <a:ln>
                <a:noFill/>
              </a:ln>
              <a:effectLst/>
              <a:uLnTx/>
              <a:uFillTx/>
              <a:latin typeface="+mj-lt"/>
              <a:ea typeface="+mj-ea"/>
              <a:cs typeface="+mj-cs"/>
            </a:endParaRPr>
          </a:p>
        </p:txBody>
      </p:sp>
      <p:pic>
        <p:nvPicPr>
          <p:cNvPr id="30" name="Picture 13" descr="FGCU logo (bl).jpg"/>
          <p:cNvPicPr>
            <a:picLocks noChangeAspect="1" noChangeArrowheads="1"/>
          </p:cNvPicPr>
          <p:nvPr/>
        </p:nvPicPr>
        <p:blipFill>
          <a:blip r:embed="rId12"/>
          <a:srcRect/>
          <a:stretch>
            <a:fillRect/>
          </a:stretch>
        </p:blipFill>
        <p:spPr bwMode="auto">
          <a:xfrm>
            <a:off x="304800" y="609600"/>
            <a:ext cx="3775982" cy="4191000"/>
          </a:xfrm>
          <a:prstGeom prst="rect">
            <a:avLst/>
          </a:prstGeom>
          <a:noFill/>
          <a:ln w="12700">
            <a:solidFill>
              <a:schemeClr val="tx1"/>
            </a:solidFill>
            <a:miter lim="800000"/>
            <a:headEnd/>
            <a:tailEnd/>
          </a:ln>
        </p:spPr>
      </p:pic>
      <p:sp>
        <p:nvSpPr>
          <p:cNvPr id="31" name="TextBox 32"/>
          <p:cNvSpPr txBox="1">
            <a:spLocks noChangeArrowheads="1"/>
          </p:cNvSpPr>
          <p:nvPr/>
        </p:nvSpPr>
        <p:spPr bwMode="auto">
          <a:xfrm>
            <a:off x="4724400" y="3701878"/>
            <a:ext cx="38252400" cy="1077218"/>
          </a:xfrm>
          <a:prstGeom prst="rect">
            <a:avLst/>
          </a:prstGeom>
          <a:noFill/>
          <a:ln w="9525">
            <a:noFill/>
            <a:miter lim="800000"/>
            <a:headEnd/>
            <a:tailEnd/>
          </a:ln>
        </p:spPr>
        <p:txBody>
          <a:bodyPr wrap="square">
            <a:spAutoFit/>
          </a:bodyPr>
          <a:lstStyle/>
          <a:p>
            <a:pPr algn="ctr"/>
            <a:r>
              <a:rPr lang="en-US" sz="3200" b="1" i="1" dirty="0">
                <a:latin typeface="+mn-lt"/>
                <a:cs typeface="Times New Roman" pitchFamily="18" charset="0"/>
              </a:rPr>
              <a:t>Nora Egan </a:t>
            </a:r>
            <a:r>
              <a:rPr lang="en-US" sz="3200" b="1" i="1" dirty="0" smtClean="0">
                <a:latin typeface="+mn-lt"/>
                <a:cs typeface="Times New Roman" pitchFamily="18" charset="0"/>
              </a:rPr>
              <a:t>Demers</a:t>
            </a:r>
            <a:r>
              <a:rPr lang="en-US" sz="3200" b="1" dirty="0" smtClean="0">
                <a:latin typeface="+mn-lt"/>
                <a:cs typeface="Times New Roman" pitchFamily="18" charset="0"/>
              </a:rPr>
              <a:t>, </a:t>
            </a:r>
            <a:r>
              <a:rPr lang="en-US" sz="3200" b="1" i="1" dirty="0" smtClean="0">
                <a:latin typeface="+mn-lt"/>
                <a:cs typeface="Times New Roman" pitchFamily="18" charset="0"/>
              </a:rPr>
              <a:t>Edwin Everham, Michael Savarese</a:t>
            </a:r>
            <a:r>
              <a:rPr lang="en-US" sz="3200" dirty="0" smtClean="0">
                <a:latin typeface="+mn-lt"/>
                <a:cs typeface="Times New Roman" pitchFamily="18" charset="0"/>
              </a:rPr>
              <a:t>, </a:t>
            </a:r>
            <a:r>
              <a:rPr lang="en-US" sz="3200" b="1" i="1" dirty="0" smtClean="0">
                <a:latin typeface="+mn-lt"/>
                <a:cs typeface="Times New Roman" pitchFamily="18" charset="0"/>
              </a:rPr>
              <a:t>Brian Bovard, Anne Hartley, Joseph P. Kakareka, Ai Ning Loh, </a:t>
            </a:r>
            <a:r>
              <a:rPr lang="en-US" sz="3200" i="1" dirty="0" smtClean="0">
                <a:latin typeface="+mn-lt"/>
                <a:cs typeface="Times New Roman" pitchFamily="18" charset="0"/>
              </a:rPr>
              <a:t>College of Arts and Sciences, Florida Gulf Coast University, Fort Myers, FL</a:t>
            </a:r>
            <a:r>
              <a:rPr lang="en-US" sz="3200" b="1" i="1" dirty="0" smtClean="0">
                <a:latin typeface="+mn-lt"/>
                <a:cs typeface="Times New Roman" pitchFamily="18" charset="0"/>
              </a:rPr>
              <a:t>,</a:t>
            </a:r>
          </a:p>
          <a:p>
            <a:pPr algn="ctr"/>
            <a:r>
              <a:rPr lang="en-US" sz="3200" b="1" i="1" dirty="0" smtClean="0">
                <a:latin typeface="+mn-lt"/>
                <a:cs typeface="Times New Roman" pitchFamily="18" charset="0"/>
              </a:rPr>
              <a:t> Brenda </a:t>
            </a:r>
            <a:r>
              <a:rPr lang="en-US" sz="3200" b="1" i="1" dirty="0">
                <a:latin typeface="+mn-lt"/>
                <a:cs typeface="Times New Roman" pitchFamily="18" charset="0"/>
              </a:rPr>
              <a:t>Brooks</a:t>
            </a:r>
            <a:r>
              <a:rPr lang="en-US" sz="3200" dirty="0">
                <a:latin typeface="+mn-lt"/>
                <a:cs typeface="Times New Roman" pitchFamily="18" charset="0"/>
              </a:rPr>
              <a:t>, </a:t>
            </a:r>
            <a:r>
              <a:rPr lang="en-US" sz="3200" dirty="0" smtClean="0">
                <a:latin typeface="+mn-lt"/>
                <a:cs typeface="Times New Roman" pitchFamily="18" charset="0"/>
              </a:rPr>
              <a:t>CREW Land and Water Trust, Estero, FL, </a:t>
            </a:r>
            <a:r>
              <a:rPr lang="en-US" sz="3200" b="1" i="1" dirty="0" smtClean="0">
                <a:latin typeface="+mn-lt"/>
                <a:cs typeface="Times New Roman" pitchFamily="18" charset="0"/>
              </a:rPr>
              <a:t>John </a:t>
            </a:r>
            <a:r>
              <a:rPr lang="en-US" sz="3200" b="1" i="1" dirty="0">
                <a:latin typeface="+mn-lt"/>
                <a:cs typeface="Times New Roman" pitchFamily="18" charset="0"/>
              </a:rPr>
              <a:t>Cassani,</a:t>
            </a:r>
            <a:r>
              <a:rPr lang="en-US" sz="3200" dirty="0">
                <a:latin typeface="+mn-lt"/>
                <a:cs typeface="Times New Roman" pitchFamily="18" charset="0"/>
              </a:rPr>
              <a:t> </a:t>
            </a:r>
            <a:r>
              <a:rPr lang="en-US" sz="3200" dirty="0" smtClean="0">
                <a:latin typeface="+mn-lt"/>
                <a:cs typeface="Times New Roman" pitchFamily="18" charset="0"/>
              </a:rPr>
              <a:t>Lee </a:t>
            </a:r>
            <a:r>
              <a:rPr lang="en-US" sz="3200" dirty="0">
                <a:latin typeface="+mn-lt"/>
                <a:cs typeface="Times New Roman" pitchFamily="18" charset="0"/>
              </a:rPr>
              <a:t>County Hyacinth </a:t>
            </a:r>
            <a:r>
              <a:rPr lang="en-US" sz="3200" dirty="0" smtClean="0">
                <a:latin typeface="+mn-lt"/>
                <a:cs typeface="Times New Roman" pitchFamily="18" charset="0"/>
              </a:rPr>
              <a:t>Control, Fort Myers, FL 33928, and  </a:t>
            </a:r>
            <a:r>
              <a:rPr lang="en-US" sz="3200" b="1" i="1" dirty="0" smtClean="0">
                <a:latin typeface="+mn-lt"/>
                <a:cs typeface="Times New Roman" pitchFamily="18" charset="0"/>
              </a:rPr>
              <a:t>Mike </a:t>
            </a:r>
            <a:r>
              <a:rPr lang="en-US" sz="3200" b="1" i="1" dirty="0">
                <a:latin typeface="+mn-lt"/>
                <a:cs typeface="Times New Roman" pitchFamily="18" charset="0"/>
              </a:rPr>
              <a:t>Owen</a:t>
            </a:r>
            <a:r>
              <a:rPr lang="en-US" sz="3200" dirty="0">
                <a:latin typeface="+mn-lt"/>
                <a:cs typeface="Times New Roman" pitchFamily="18" charset="0"/>
              </a:rPr>
              <a:t>, </a:t>
            </a:r>
            <a:r>
              <a:rPr lang="en-US" sz="3200" dirty="0" err="1">
                <a:latin typeface="+mn-lt"/>
                <a:cs typeface="Times New Roman" pitchFamily="18" charset="0"/>
              </a:rPr>
              <a:t>Fakahatchee</a:t>
            </a:r>
            <a:r>
              <a:rPr lang="en-US" sz="3200" dirty="0">
                <a:latin typeface="+mn-lt"/>
                <a:cs typeface="Times New Roman" pitchFamily="18" charset="0"/>
              </a:rPr>
              <a:t> </a:t>
            </a:r>
            <a:r>
              <a:rPr lang="en-US" sz="3200" dirty="0" smtClean="0">
                <a:latin typeface="+mn-lt"/>
                <a:cs typeface="Times New Roman" pitchFamily="18" charset="0"/>
              </a:rPr>
              <a:t>Strand Preserve </a:t>
            </a:r>
            <a:r>
              <a:rPr lang="en-US" sz="3200" dirty="0">
                <a:latin typeface="+mn-lt"/>
                <a:cs typeface="Times New Roman" pitchFamily="18" charset="0"/>
              </a:rPr>
              <a:t>State </a:t>
            </a:r>
            <a:r>
              <a:rPr lang="en-US" sz="3200" dirty="0" smtClean="0">
                <a:latin typeface="+mn-lt"/>
                <a:cs typeface="Times New Roman" pitchFamily="18" charset="0"/>
              </a:rPr>
              <a:t>Park, Copeland, FL 34137</a:t>
            </a:r>
            <a:endParaRPr lang="en-US" sz="3200" dirty="0">
              <a:latin typeface="+mn-lt"/>
              <a:cs typeface="Times New Roman" pitchFamily="18" charset="0"/>
            </a:endParaRPr>
          </a:p>
        </p:txBody>
      </p:sp>
      <p:pic>
        <p:nvPicPr>
          <p:cNvPr id="32" name="Picture 181"/>
          <p:cNvPicPr>
            <a:picLocks noChangeAspect="1" noChangeArrowheads="1"/>
          </p:cNvPicPr>
          <p:nvPr/>
        </p:nvPicPr>
        <p:blipFill>
          <a:blip r:embed="rId13"/>
          <a:srcRect/>
          <a:stretch>
            <a:fillRect/>
          </a:stretch>
        </p:blipFill>
        <p:spPr bwMode="auto">
          <a:xfrm>
            <a:off x="43573925" y="609600"/>
            <a:ext cx="7175275" cy="3805881"/>
          </a:xfrm>
          <a:prstGeom prst="rect">
            <a:avLst/>
          </a:prstGeom>
          <a:noFill/>
          <a:ln w="12700">
            <a:solidFill>
              <a:schemeClr val="tx1"/>
            </a:solidFill>
            <a:miter lim="800000"/>
            <a:headEnd/>
            <a:tailEnd/>
          </a:ln>
        </p:spPr>
      </p:pic>
      <p:pic>
        <p:nvPicPr>
          <p:cNvPr id="33" name="Picture 181" descr="C:\Documents and Settings\ndemers\Desktop\crew.jpg"/>
          <p:cNvPicPr>
            <a:picLocks noChangeAspect="1" noChangeArrowheads="1"/>
          </p:cNvPicPr>
          <p:nvPr/>
        </p:nvPicPr>
        <p:blipFill>
          <a:blip r:embed="rId14">
            <a:lum bright="13000" contrast="-16000"/>
          </a:blip>
          <a:srcRect/>
          <a:stretch>
            <a:fillRect/>
          </a:stretch>
        </p:blipFill>
        <p:spPr bwMode="auto">
          <a:xfrm>
            <a:off x="36880800" y="22098000"/>
            <a:ext cx="5029200" cy="4895923"/>
          </a:xfrm>
          <a:prstGeom prst="rect">
            <a:avLst/>
          </a:prstGeom>
          <a:noFill/>
        </p:spPr>
      </p:pic>
      <p:pic>
        <p:nvPicPr>
          <p:cNvPr id="34" name="Picture 33" descr="abstract 002.jpg"/>
          <p:cNvPicPr>
            <a:picLocks noChangeAspect="1"/>
          </p:cNvPicPr>
          <p:nvPr/>
        </p:nvPicPr>
        <p:blipFill>
          <a:blip r:embed="rId15" cstate="print">
            <a:lum contrast="36000"/>
          </a:blip>
          <a:stretch>
            <a:fillRect/>
          </a:stretch>
        </p:blipFill>
        <p:spPr>
          <a:xfrm>
            <a:off x="42270121" y="9033181"/>
            <a:ext cx="4364279" cy="4066593"/>
          </a:xfrm>
          <a:prstGeom prst="rect">
            <a:avLst/>
          </a:prstGeom>
          <a:ln w="12700">
            <a:solidFill>
              <a:schemeClr val="tx1"/>
            </a:solidFill>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TotalTime>
  <Words>667</Words>
  <Application>Microsoft Office PowerPoint</Application>
  <PresentationFormat>Custom</PresentationFormat>
  <Paragraphs>37</Paragraphs>
  <Slides>1</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vt:i4>
      </vt:variant>
    </vt:vector>
  </HeadingPairs>
  <TitlesOfParts>
    <vt:vector size="3" baseType="lpstr">
      <vt:lpstr>Office Theme</vt:lpstr>
      <vt:lpstr>Microsoft Office PowerPoint 2007 Template</vt:lpstr>
      <vt:lpstr>Slide 1</vt:lpstr>
    </vt:vector>
  </TitlesOfParts>
  <Company>Florida Gulf Coast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jkakarek</dc:creator>
  <cp:lastModifiedBy>Demers</cp:lastModifiedBy>
  <cp:revision>1</cp:revision>
  <dcterms:created xsi:type="dcterms:W3CDTF">2009-03-27T14:17:55Z</dcterms:created>
  <dcterms:modified xsi:type="dcterms:W3CDTF">2009-03-29T15:11:27Z</dcterms:modified>
</cp:coreProperties>
</file>