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3"/>
  </p:notesMasterIdLst>
  <p:sldIdLst>
    <p:sldId id="256" r:id="rId2"/>
    <p:sldId id="286" r:id="rId3"/>
    <p:sldId id="257" r:id="rId4"/>
    <p:sldId id="260" r:id="rId5"/>
    <p:sldId id="269" r:id="rId6"/>
    <p:sldId id="279" r:id="rId7"/>
    <p:sldId id="280" r:id="rId8"/>
    <p:sldId id="284" r:id="rId9"/>
    <p:sldId id="283" r:id="rId10"/>
    <p:sldId id="281" r:id="rId11"/>
    <p:sldId id="282" r:id="rId12"/>
    <p:sldId id="258" r:id="rId13"/>
    <p:sldId id="270" r:id="rId14"/>
    <p:sldId id="271" r:id="rId15"/>
    <p:sldId id="272" r:id="rId16"/>
    <p:sldId id="273" r:id="rId17"/>
    <p:sldId id="274" r:id="rId18"/>
    <p:sldId id="276" r:id="rId19"/>
    <p:sldId id="277" r:id="rId20"/>
    <p:sldId id="278" r:id="rId21"/>
    <p:sldId id="261" r:id="rId22"/>
    <p:sldId id="287" r:id="rId23"/>
    <p:sldId id="288" r:id="rId24"/>
    <p:sldId id="262" r:id="rId25"/>
    <p:sldId id="263" r:id="rId26"/>
    <p:sldId id="264" r:id="rId27"/>
    <p:sldId id="265" r:id="rId28"/>
    <p:sldId id="266" r:id="rId29"/>
    <p:sldId id="267" r:id="rId30"/>
    <p:sldId id="268" r:id="rId31"/>
    <p:sldId id="25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3D86BE-6807-4AFF-AF44-FB2C0D059B87}" type="datetimeFigureOut">
              <a:rPr lang="en-US" smtClean="0"/>
              <a:pPr/>
              <a:t>8/14/2008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EDDF85-A1CB-4A12-85D9-B9623A4A520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0D31BC4-D34A-4CF4-96D8-08909978AEEA}" type="datetimeFigureOut">
              <a:rPr lang="en-US" smtClean="0"/>
              <a:pPr/>
              <a:t>8/14/2008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9D842DE-52AD-4172-8E52-CDF30C4DB58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D31BC4-D34A-4CF4-96D8-08909978AEEA}" type="datetimeFigureOut">
              <a:rPr lang="en-US" smtClean="0"/>
              <a:pPr/>
              <a:t>8/14/2008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842DE-52AD-4172-8E52-CDF30C4DB5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D31BC4-D34A-4CF4-96D8-08909978AEEA}" type="datetimeFigureOut">
              <a:rPr lang="en-US" smtClean="0"/>
              <a:pPr/>
              <a:t>8/14/2008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842DE-52AD-4172-8E52-CDF30C4DB58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D31BC4-D34A-4CF4-96D8-08909978AEEA}" type="datetimeFigureOut">
              <a:rPr lang="en-US" smtClean="0"/>
              <a:pPr/>
              <a:t>8/14/2008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842DE-52AD-4172-8E52-CDF30C4DB5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D31BC4-D34A-4CF4-96D8-08909978AEEA}" type="datetimeFigureOut">
              <a:rPr lang="en-US" smtClean="0"/>
              <a:pPr/>
              <a:t>8/14/2008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842DE-52AD-4172-8E52-CDF30C4DB5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0D31BC4-D34A-4CF4-96D8-08909978AEEA}" type="datetimeFigureOut">
              <a:rPr lang="en-US" smtClean="0"/>
              <a:pPr/>
              <a:t>8/14/2008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842DE-52AD-4172-8E52-CDF30C4DB584}" type="slidenum">
              <a:rPr lang="en-US" smtClean="0"/>
              <a:pPr/>
              <a:t>‹#›</a:t>
            </a:fld>
            <a:endParaRPr lang="en-US"/>
          </a:p>
        </p:txBody>
      </p:sp>
      <p:pic>
        <p:nvPicPr>
          <p:cNvPr id="7" name="Picture 6" descr="FGCU logo (bl).JPG"/>
          <p:cNvPicPr>
            <a:picLocks noChangeAspect="1"/>
          </p:cNvPicPr>
          <p:nvPr userDrawn="1"/>
        </p:nvPicPr>
        <p:blipFill>
          <a:blip r:embed="rId2" cstate="print"/>
          <a:stretch>
            <a:fillRect/>
          </a:stretch>
        </p:blipFill>
        <p:spPr>
          <a:xfrm>
            <a:off x="8001000" y="5793086"/>
            <a:ext cx="798576" cy="799738"/>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D31BC4-D34A-4CF4-96D8-08909978AEEA}" type="datetimeFigureOut">
              <a:rPr lang="en-US" smtClean="0"/>
              <a:pPr/>
              <a:t>8/14/2008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842DE-52AD-4172-8E52-CDF30C4DB5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0D31BC4-D34A-4CF4-96D8-08909978AEEA}" type="datetimeFigureOut">
              <a:rPr lang="en-US" smtClean="0"/>
              <a:pPr/>
              <a:t>8/14/2008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842DE-52AD-4172-8E52-CDF30C4DB5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D31BC4-D34A-4CF4-96D8-08909978AEEA}" type="datetimeFigureOut">
              <a:rPr lang="en-US" smtClean="0"/>
              <a:pPr/>
              <a:t>8/14/2008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842DE-52AD-4172-8E52-CDF30C4DB5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31BC4-D34A-4CF4-96D8-08909978AEEA}" type="datetimeFigureOut">
              <a:rPr lang="en-US" smtClean="0"/>
              <a:pPr/>
              <a:t>8/14/2008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842DE-52AD-4172-8E52-CDF30C4DB5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D31BC4-D34A-4CF4-96D8-08909978AEEA}" type="datetimeFigureOut">
              <a:rPr lang="en-US" smtClean="0"/>
              <a:pPr/>
              <a:t>8/14/2008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842DE-52AD-4172-8E52-CDF30C4DB5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0D31BC4-D34A-4CF4-96D8-08909978AEEA}" type="datetimeFigureOut">
              <a:rPr lang="en-US" smtClean="0"/>
              <a:pPr/>
              <a:t>8/14/2008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9D842DE-52AD-4172-8E52-CDF30C4DB58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0D31BC4-D34A-4CF4-96D8-08909978AEEA}" type="datetimeFigureOut">
              <a:rPr lang="en-US" smtClean="0"/>
              <a:pPr/>
              <a:t>8/14/2008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9D842DE-52AD-4172-8E52-CDF30C4DB58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ruby.fgcu.edu/courses/everham/KnowYourPlants/Parking%20Lot%207%20walking%20tour.pptx" TargetMode="External"/><Relationship Id="rId2" Type="http://schemas.openxmlformats.org/officeDocument/2006/relationships/hyperlink" Target="http://ruby.fgcu.edu/courses/everham/KnowYourPlants/"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ruby.fgcu.edu/courses/everham/KnowYourPlants/plant%20descriptions.pptx" TargetMode="External"/><Relationship Id="rId4" Type="http://schemas.openxmlformats.org/officeDocument/2006/relationships/hyperlink" Target="http://ruby.fgcu.edu/courses/everham/KnowYourPlants/Parking%20Lot%203%20boardwalk%20tour.pptx"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aquat1.ifas.ufl.edu/oscarsherer2.jpg"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aquaplant.tamu.edu/database/emergent_plants/sedges.htm"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hyperlink" Target="http://www.floridata.com/ref/V/vinc_min.cfm"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caes.uga.edu/departments/hort/extension/Goldmedal/winners/2002/winners2002.html"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hyperlink" Target="http://www.floridata.com/ref/L/lant_c.cfm"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aquat1.ifas.ufl.edu/stajam_dig5_lr.jpg" TargetMode="Externa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18.gif"/></Relationships>
</file>

<file path=ppt/slides/_rels/slide21.xml.rels><?xml version="1.0" encoding="UTF-8" standalone="yes"?>
<Relationships xmlns="http://schemas.openxmlformats.org/package/2006/relationships"><Relationship Id="rId3" Type="http://schemas.openxmlformats.org/officeDocument/2006/relationships/hyperlink" Target="http://www.biosciednet.org/porta" TargetMode="External"/><Relationship Id="rId2" Type="http://schemas.openxmlformats.org/officeDocument/2006/relationships/hyperlink" Target="http://nsdl.org/"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hyperlink" Target="http://www.conservation2020.org/preservedetails.cfm?proj_no=29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5448" cy="2667000"/>
          </a:xfrm>
        </p:spPr>
        <p:txBody>
          <a:bodyPr>
            <a:normAutofit fontScale="90000"/>
          </a:bodyPr>
          <a:lstStyle/>
          <a:p>
            <a:pPr algn="ctr"/>
            <a:r>
              <a:rPr lang="en-US" dirty="0"/>
              <a:t/>
            </a:r>
            <a:br>
              <a:rPr lang="en-US" dirty="0"/>
            </a:br>
            <a:r>
              <a:rPr lang="en-US" b="1" dirty="0"/>
              <a:t> </a:t>
            </a:r>
            <a:r>
              <a:rPr lang="en-US" dirty="0"/>
              <a:t/>
            </a:r>
            <a:br>
              <a:rPr lang="en-US" dirty="0"/>
            </a:br>
            <a:r>
              <a:rPr lang="en-US" dirty="0" smtClean="0"/>
              <a:t> Gopher the Cache! </a:t>
            </a:r>
            <a:br>
              <a:rPr lang="en-US" dirty="0" smtClean="0"/>
            </a:br>
            <a:r>
              <a:rPr lang="en-US" i="1" dirty="0" smtClean="0"/>
              <a:t>2008-2009 </a:t>
            </a:r>
            <a:r>
              <a:rPr lang="en-US" dirty="0"/>
              <a:t/>
            </a:r>
            <a:br>
              <a:rPr lang="en-US" dirty="0"/>
            </a:br>
            <a:endParaRPr lang="en-US" dirty="0"/>
          </a:p>
        </p:txBody>
      </p:sp>
      <p:pic>
        <p:nvPicPr>
          <p:cNvPr id="1026" name="Picture 2"/>
          <p:cNvPicPr>
            <a:picLocks noChangeAspect="1" noChangeArrowheads="1"/>
          </p:cNvPicPr>
          <p:nvPr/>
        </p:nvPicPr>
        <p:blipFill>
          <a:blip r:embed="rId2"/>
          <a:srcRect/>
          <a:stretch>
            <a:fillRect/>
          </a:stretch>
        </p:blipFill>
        <p:spPr bwMode="auto">
          <a:xfrm>
            <a:off x="3048000" y="2438400"/>
            <a:ext cx="3009900" cy="2867025"/>
          </a:xfrm>
          <a:prstGeom prst="rect">
            <a:avLst/>
          </a:prstGeom>
          <a:noFill/>
          <a:ln w="9525">
            <a:noFill/>
            <a:miter lim="800000"/>
            <a:headEnd/>
            <a:tailEnd/>
          </a:ln>
        </p:spPr>
      </p:pic>
      <p:sp>
        <p:nvSpPr>
          <p:cNvPr id="5" name="TextBox 4"/>
          <p:cNvSpPr txBox="1"/>
          <p:nvPr/>
        </p:nvSpPr>
        <p:spPr>
          <a:xfrm>
            <a:off x="1066800" y="5943600"/>
            <a:ext cx="3888885" cy="369332"/>
          </a:xfrm>
          <a:prstGeom prst="rect">
            <a:avLst/>
          </a:prstGeom>
          <a:noFill/>
        </p:spPr>
        <p:txBody>
          <a:bodyPr wrap="none" rtlCol="0">
            <a:spAutoFit/>
          </a:bodyPr>
          <a:lstStyle/>
          <a:p>
            <a:r>
              <a:rPr lang="en-US" dirty="0" smtClean="0"/>
              <a:t>Teacher training for ecological literacy…</a:t>
            </a:r>
            <a:endParaRPr lang="en-US" dirty="0"/>
          </a:p>
        </p:txBody>
      </p:sp>
      <p:pic>
        <p:nvPicPr>
          <p:cNvPr id="6" name="Picture 5" descr="FGCU logo (bl).JPG"/>
          <p:cNvPicPr>
            <a:picLocks noChangeAspect="1"/>
          </p:cNvPicPr>
          <p:nvPr/>
        </p:nvPicPr>
        <p:blipFill>
          <a:blip r:embed="rId3" cstate="print"/>
          <a:stretch>
            <a:fillRect/>
          </a:stretch>
        </p:blipFill>
        <p:spPr>
          <a:xfrm>
            <a:off x="6781800" y="4495800"/>
            <a:ext cx="2093976" cy="20970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1"/>
            <a:ext cx="7924800" cy="914399"/>
          </a:xfrm>
        </p:spPr>
        <p:txBody>
          <a:bodyPr/>
          <a:lstStyle/>
          <a:p>
            <a:r>
              <a:rPr lang="en-US" dirty="0" err="1" smtClean="0"/>
              <a:t>Commensals</a:t>
            </a:r>
            <a:endParaRPr lang="en-US" dirty="0"/>
          </a:p>
        </p:txBody>
      </p:sp>
      <p:sp>
        <p:nvSpPr>
          <p:cNvPr id="3" name="Subtitle 2"/>
          <p:cNvSpPr>
            <a:spLocks noGrp="1"/>
          </p:cNvSpPr>
          <p:nvPr>
            <p:ph type="subTitle" idx="1"/>
          </p:nvPr>
        </p:nvSpPr>
        <p:spPr>
          <a:xfrm>
            <a:off x="1219200" y="1295400"/>
            <a:ext cx="6553200" cy="4343400"/>
          </a:xfrm>
        </p:spPr>
        <p:txBody>
          <a:bodyPr>
            <a:normAutofit/>
          </a:bodyPr>
          <a:lstStyle/>
          <a:p>
            <a:pPr algn="l">
              <a:buFont typeface="Arial" pitchFamily="34" charset="0"/>
              <a:buChar char="•"/>
            </a:pPr>
            <a:r>
              <a:rPr lang="en-US" dirty="0" smtClean="0"/>
              <a:t>Humans and plants are also </a:t>
            </a:r>
            <a:r>
              <a:rPr lang="en-US" dirty="0" err="1" smtClean="0"/>
              <a:t>commensals</a:t>
            </a:r>
            <a:r>
              <a:rPr lang="en-US" dirty="0" smtClean="0"/>
              <a:t>- they help make the environment suitable for each other…</a:t>
            </a:r>
          </a:p>
          <a:p>
            <a:pPr algn="l">
              <a:buFont typeface="Arial" pitchFamily="34" charset="0"/>
              <a:buChar char="•"/>
            </a:pPr>
            <a:r>
              <a:rPr lang="en-US" dirty="0" smtClean="0"/>
              <a:t>Plants take in carbon dioxide (CO</a:t>
            </a:r>
            <a:r>
              <a:rPr lang="en-US" baseline="-25000" dirty="0" smtClean="0"/>
              <a:t>2</a:t>
            </a:r>
            <a:r>
              <a:rPr lang="en-US" dirty="0" smtClean="0"/>
              <a:t>)and make “sugars (hydrocarbons)” by doing so, they generate oxygen (O</a:t>
            </a:r>
            <a:r>
              <a:rPr lang="en-US" baseline="-25000" dirty="0" smtClean="0"/>
              <a:t>2</a:t>
            </a:r>
            <a:r>
              <a:rPr lang="en-US" dirty="0" smtClean="0"/>
              <a:t>).</a:t>
            </a:r>
          </a:p>
          <a:p>
            <a:pPr algn="l">
              <a:buFont typeface="Arial" pitchFamily="34" charset="0"/>
              <a:buChar char="•"/>
            </a:pPr>
            <a:r>
              <a:rPr lang="en-US" dirty="0" smtClean="0"/>
              <a:t>Organisms (animals including humans and plants!) take in oxygen to break down sugars  (</a:t>
            </a:r>
            <a:r>
              <a:rPr lang="en-US" dirty="0" smtClean="0">
                <a:solidFill>
                  <a:srgbClr val="FF0000"/>
                </a:solidFill>
              </a:rPr>
              <a:t>generate energy to grow/metabolize etc!) </a:t>
            </a:r>
            <a:r>
              <a:rPr lang="en-US" dirty="0" smtClean="0"/>
              <a:t>and release carbon dioxide!</a:t>
            </a:r>
          </a:p>
          <a:p>
            <a:endParaRPr lang="en-US" dirty="0"/>
          </a:p>
        </p:txBody>
      </p:sp>
      <p:pic>
        <p:nvPicPr>
          <p:cNvPr id="4" name="Picture 3" descr="FGCU logo (bl).JPG"/>
          <p:cNvPicPr>
            <a:picLocks noChangeAspect="1"/>
          </p:cNvPicPr>
          <p:nvPr/>
        </p:nvPicPr>
        <p:blipFill>
          <a:blip r:embed="rId2" cstate="print"/>
          <a:stretch>
            <a:fillRect/>
          </a:stretch>
        </p:blipFill>
        <p:spPr>
          <a:xfrm>
            <a:off x="7999228" y="5715000"/>
            <a:ext cx="876548" cy="87782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685800" y="533400"/>
            <a:ext cx="7772400" cy="1295400"/>
          </a:xfrm>
        </p:spPr>
        <p:txBody>
          <a:bodyPr>
            <a:normAutofit fontScale="90000"/>
          </a:bodyPr>
          <a:lstStyle/>
          <a:p>
            <a:r>
              <a:rPr lang="en-US" dirty="0" smtClean="0"/>
              <a:t>Do plants take in “air pollution”?</a:t>
            </a:r>
            <a:endParaRPr lang="en-US" dirty="0"/>
          </a:p>
        </p:txBody>
      </p:sp>
      <p:sp>
        <p:nvSpPr>
          <p:cNvPr id="3" name="Subtitle 2"/>
          <p:cNvSpPr>
            <a:spLocks noGrp="1"/>
          </p:cNvSpPr>
          <p:nvPr>
            <p:ph type="subTitle" idx="1"/>
          </p:nvPr>
        </p:nvSpPr>
        <p:spPr>
          <a:xfrm>
            <a:off x="1219200" y="1905000"/>
            <a:ext cx="6553200" cy="4419600"/>
          </a:xfrm>
        </p:spPr>
        <p:txBody>
          <a:bodyPr>
            <a:normAutofit lnSpcReduction="10000"/>
          </a:bodyPr>
          <a:lstStyle/>
          <a:p>
            <a:pPr algn="l">
              <a:buFont typeface="Arial" pitchFamily="34" charset="0"/>
              <a:buChar char="•"/>
            </a:pPr>
            <a:r>
              <a:rPr lang="en-US" dirty="0" smtClean="0"/>
              <a:t>Not if you are talking about common toxicants like mercury or metals (these they may absorb through their roots)</a:t>
            </a:r>
          </a:p>
          <a:p>
            <a:pPr algn="l">
              <a:buFont typeface="Arial" pitchFamily="34" charset="0"/>
              <a:buChar char="•"/>
            </a:pPr>
            <a:r>
              <a:rPr lang="en-US" dirty="0" smtClean="0"/>
              <a:t>If you call carbon dioxide a pollutant, then the answer is YES!</a:t>
            </a:r>
          </a:p>
          <a:p>
            <a:pPr lvl="1" algn="l">
              <a:buFont typeface="Arial" pitchFamily="34" charset="0"/>
              <a:buChar char="•"/>
            </a:pPr>
            <a:r>
              <a:rPr lang="en-US" dirty="0" smtClean="0"/>
              <a:t>Think Global Warming from burning of fossil fuels </a:t>
            </a:r>
            <a:r>
              <a:rPr lang="en-US" dirty="0" smtClean="0">
                <a:solidFill>
                  <a:srgbClr val="FF0000"/>
                </a:solidFill>
              </a:rPr>
              <a:t>(hydrocarbons that release CO</a:t>
            </a:r>
            <a:r>
              <a:rPr lang="en-US" baseline="-25000" dirty="0" smtClean="0">
                <a:solidFill>
                  <a:srgbClr val="FF0000"/>
                </a:solidFill>
              </a:rPr>
              <a:t>2 </a:t>
            </a:r>
            <a:r>
              <a:rPr lang="en-US" dirty="0" smtClean="0">
                <a:solidFill>
                  <a:srgbClr val="FF0000"/>
                </a:solidFill>
              </a:rPr>
              <a:t>when broken apart) </a:t>
            </a:r>
            <a:r>
              <a:rPr lang="en-US" dirty="0" smtClean="0"/>
              <a:t>to release ENERGY for us to consume!</a:t>
            </a:r>
          </a:p>
          <a:p>
            <a:pPr lvl="1" algn="l">
              <a:buFont typeface="Arial" pitchFamily="34" charset="0"/>
              <a:buChar char="•"/>
            </a:pPr>
            <a:r>
              <a:rPr lang="en-US" dirty="0" smtClean="0"/>
              <a:t>That is why they want us to plant trees and preserve forests to help combat global warming!</a:t>
            </a:r>
            <a:endParaRPr lang="en-US" dirty="0"/>
          </a:p>
        </p:txBody>
      </p:sp>
      <p:pic>
        <p:nvPicPr>
          <p:cNvPr id="4" name="Picture 3" descr="FGCU logo (bl).JPG"/>
          <p:cNvPicPr>
            <a:picLocks noChangeAspect="1"/>
          </p:cNvPicPr>
          <p:nvPr/>
        </p:nvPicPr>
        <p:blipFill>
          <a:blip r:embed="rId2"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Upland habitats</a:t>
            </a:r>
            <a:endParaRPr lang="en-US" dirty="0"/>
          </a:p>
        </p:txBody>
      </p:sp>
      <p:sp>
        <p:nvSpPr>
          <p:cNvPr id="3" name="Content Placeholder 2"/>
          <p:cNvSpPr>
            <a:spLocks noGrp="1"/>
          </p:cNvSpPr>
          <p:nvPr>
            <p:ph idx="1"/>
          </p:nvPr>
        </p:nvSpPr>
        <p:spPr>
          <a:xfrm>
            <a:off x="457200" y="1600200"/>
            <a:ext cx="8458200" cy="4572000"/>
          </a:xfrm>
        </p:spPr>
        <p:txBody>
          <a:bodyPr>
            <a:normAutofit/>
          </a:bodyPr>
          <a:lstStyle/>
          <a:p>
            <a:r>
              <a:rPr lang="en-US" dirty="0" smtClean="0"/>
              <a:t>Virtual tours	</a:t>
            </a:r>
          </a:p>
          <a:p>
            <a:r>
              <a:rPr lang="en-US" dirty="0" smtClean="0">
                <a:hlinkClick r:id="rId2"/>
              </a:rPr>
              <a:t>http://ruby.fgcu.edu/courses/everham/KnowYourPlants/</a:t>
            </a:r>
            <a:endParaRPr lang="en-US" dirty="0" smtClean="0"/>
          </a:p>
          <a:p>
            <a:r>
              <a:rPr lang="en-US" b="1" dirty="0" smtClean="0"/>
              <a:t>Take the FGCU campus boardwalk tour!</a:t>
            </a:r>
            <a:endParaRPr lang="en-US" dirty="0" smtClean="0"/>
          </a:p>
          <a:p>
            <a:r>
              <a:rPr lang="en-US" dirty="0" smtClean="0">
                <a:hlinkClick r:id="rId3"/>
              </a:rPr>
              <a:t>The Tour from Whitaker Hall to Parking Lot 7</a:t>
            </a:r>
            <a:r>
              <a:rPr lang="en-US" dirty="0" smtClean="0"/>
              <a:t> </a:t>
            </a:r>
          </a:p>
          <a:p>
            <a:r>
              <a:rPr lang="en-US" dirty="0" smtClean="0">
                <a:hlinkClick r:id="rId4"/>
              </a:rPr>
              <a:t>The Tour from Academic Building 3 to Parking Lot 3</a:t>
            </a:r>
            <a:r>
              <a:rPr lang="en-US" dirty="0" smtClean="0"/>
              <a:t> </a:t>
            </a:r>
          </a:p>
          <a:p>
            <a:r>
              <a:rPr lang="en-US" dirty="0" smtClean="0">
                <a:hlinkClick r:id="rId5"/>
              </a:rPr>
              <a:t>Biographical Sketches of Boardwalk Plant Species</a:t>
            </a:r>
            <a:r>
              <a:rPr lang="en-US" dirty="0" smtClean="0"/>
              <a:t> </a:t>
            </a:r>
          </a:p>
          <a:p>
            <a:endParaRPr lang="en-US" dirty="0" smtClean="0"/>
          </a:p>
          <a:p>
            <a:endParaRPr lang="en-US" dirty="0"/>
          </a:p>
        </p:txBody>
      </p:sp>
      <p:pic>
        <p:nvPicPr>
          <p:cNvPr id="4" name="Picture 3" descr="FGCU logo (bl).JPG"/>
          <p:cNvPicPr>
            <a:picLocks noChangeAspect="1"/>
          </p:cNvPicPr>
          <p:nvPr/>
        </p:nvPicPr>
        <p:blipFill>
          <a:blip r:embed="rId6"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2209800"/>
          </a:xfrm>
        </p:spPr>
        <p:txBody>
          <a:bodyPr>
            <a:normAutofit fontScale="90000"/>
          </a:bodyPr>
          <a:lstStyle/>
          <a:p>
            <a:r>
              <a:rPr lang="en-US" dirty="0" smtClean="0"/>
              <a:t>Gopher tortoises favorite foods available in SW Florida- they will try anything at least once!</a:t>
            </a:r>
            <a:endParaRPr lang="en-US" dirty="0"/>
          </a:p>
        </p:txBody>
      </p:sp>
      <p:sp>
        <p:nvSpPr>
          <p:cNvPr id="3" name="Content Placeholder 2"/>
          <p:cNvSpPr>
            <a:spLocks noGrp="1"/>
          </p:cNvSpPr>
          <p:nvPr>
            <p:ph idx="1"/>
          </p:nvPr>
        </p:nvSpPr>
        <p:spPr>
          <a:xfrm>
            <a:off x="381000" y="2743200"/>
            <a:ext cx="3505200" cy="3382963"/>
          </a:xfrm>
        </p:spPr>
        <p:txBody>
          <a:bodyPr>
            <a:normAutofit/>
          </a:bodyPr>
          <a:lstStyle/>
          <a:p>
            <a:r>
              <a:rPr lang="en-US" dirty="0" smtClean="0"/>
              <a:t>Wire grass</a:t>
            </a:r>
          </a:p>
          <a:p>
            <a:r>
              <a:rPr lang="en-US" dirty="0" smtClean="0"/>
              <a:t>Sedges</a:t>
            </a:r>
          </a:p>
          <a:p>
            <a:r>
              <a:rPr lang="en-US" dirty="0" smtClean="0"/>
              <a:t>Periwinkle</a:t>
            </a:r>
          </a:p>
          <a:p>
            <a:r>
              <a:rPr lang="en-US" dirty="0" smtClean="0"/>
              <a:t>Fig leaves</a:t>
            </a:r>
          </a:p>
          <a:p>
            <a:r>
              <a:rPr lang="en-US" dirty="0" smtClean="0"/>
              <a:t>Vines</a:t>
            </a:r>
          </a:p>
          <a:p>
            <a:r>
              <a:rPr lang="en-US" dirty="0" smtClean="0"/>
              <a:t>sprouts</a:t>
            </a:r>
          </a:p>
          <a:p>
            <a:endParaRPr lang="en-US" dirty="0" smtClean="0"/>
          </a:p>
          <a:p>
            <a:endParaRPr lang="en-US" dirty="0" smtClean="0"/>
          </a:p>
          <a:p>
            <a:endParaRPr lang="en-US" dirty="0" smtClean="0"/>
          </a:p>
          <a:p>
            <a:endParaRPr lang="en-US" dirty="0"/>
          </a:p>
        </p:txBody>
      </p:sp>
      <p:sp>
        <p:nvSpPr>
          <p:cNvPr id="5" name="Rectangle 4"/>
          <p:cNvSpPr/>
          <p:nvPr/>
        </p:nvSpPr>
        <p:spPr>
          <a:xfrm>
            <a:off x="4572000" y="2667000"/>
            <a:ext cx="3657600" cy="3970318"/>
          </a:xfrm>
          <a:prstGeom prst="rect">
            <a:avLst/>
          </a:prstGeom>
        </p:spPr>
        <p:txBody>
          <a:bodyPr wrap="square">
            <a:spAutoFit/>
          </a:bodyPr>
          <a:lstStyle/>
          <a:p>
            <a:r>
              <a:rPr lang="en-US" dirty="0" smtClean="0"/>
              <a:t>Plants abundant at Barefoot Beach</a:t>
            </a:r>
          </a:p>
          <a:p>
            <a:endParaRPr lang="en-US" dirty="0" smtClean="0"/>
          </a:p>
          <a:p>
            <a:pPr lvl="1"/>
            <a:r>
              <a:rPr lang="en-US" dirty="0" smtClean="0"/>
              <a:t>Sea oat and sea grapes</a:t>
            </a:r>
          </a:p>
          <a:p>
            <a:pPr lvl="1"/>
            <a:r>
              <a:rPr lang="en-US" dirty="0" smtClean="0"/>
              <a:t>Wire grass</a:t>
            </a:r>
          </a:p>
          <a:p>
            <a:pPr lvl="1"/>
            <a:r>
              <a:rPr lang="en-US" dirty="0" smtClean="0"/>
              <a:t>Sedges</a:t>
            </a:r>
          </a:p>
          <a:p>
            <a:pPr lvl="1"/>
            <a:r>
              <a:rPr lang="en-US" dirty="0" smtClean="0"/>
              <a:t>Periwinkle</a:t>
            </a:r>
          </a:p>
          <a:p>
            <a:pPr lvl="1"/>
            <a:r>
              <a:rPr lang="en-US" dirty="0" smtClean="0"/>
              <a:t>Fig leaves</a:t>
            </a:r>
          </a:p>
          <a:p>
            <a:pPr lvl="1"/>
            <a:r>
              <a:rPr lang="en-US" dirty="0" smtClean="0"/>
              <a:t>Golden Beach creeper</a:t>
            </a:r>
          </a:p>
          <a:p>
            <a:pPr lvl="1"/>
            <a:r>
              <a:rPr lang="en-US" dirty="0" smtClean="0"/>
              <a:t>Vines</a:t>
            </a:r>
          </a:p>
          <a:p>
            <a:pPr lvl="1"/>
            <a:r>
              <a:rPr lang="en-US" dirty="0" smtClean="0"/>
              <a:t>Sprouts</a:t>
            </a:r>
          </a:p>
          <a:p>
            <a:pPr lvl="1"/>
            <a:r>
              <a:rPr lang="en-US" dirty="0" smtClean="0"/>
              <a:t>Lantana</a:t>
            </a:r>
          </a:p>
          <a:p>
            <a:pPr lvl="1"/>
            <a:r>
              <a:rPr lang="en-US" dirty="0" smtClean="0"/>
              <a:t>Paint brush plant</a:t>
            </a:r>
          </a:p>
          <a:p>
            <a:pPr lvl="1"/>
            <a:r>
              <a:rPr lang="en-US" dirty="0" smtClean="0"/>
              <a:t>Railroad plant</a:t>
            </a:r>
          </a:p>
          <a:p>
            <a:pPr lvl="1"/>
            <a:r>
              <a:rPr lang="en-US" dirty="0" smtClean="0"/>
              <a:t>Bay bean</a:t>
            </a:r>
          </a:p>
        </p:txBody>
      </p:sp>
      <p:pic>
        <p:nvPicPr>
          <p:cNvPr id="6" name="Picture 5" descr="FGCU logo (bl).JPG"/>
          <p:cNvPicPr>
            <a:picLocks noChangeAspect="1"/>
          </p:cNvPicPr>
          <p:nvPr/>
        </p:nvPicPr>
        <p:blipFill>
          <a:blip r:embed="rId2"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aquat1.ifas.ufl.edu/oscarsherer2.jpg"/>
          <p:cNvPicPr>
            <a:picLocks noChangeAspect="1" noChangeArrowheads="1"/>
          </p:cNvPicPr>
          <p:nvPr/>
        </p:nvPicPr>
        <p:blipFill>
          <a:blip r:embed="rId2"/>
          <a:srcRect/>
          <a:stretch>
            <a:fillRect/>
          </a:stretch>
        </p:blipFill>
        <p:spPr bwMode="auto">
          <a:xfrm>
            <a:off x="762000" y="1143000"/>
            <a:ext cx="7920080" cy="5524500"/>
          </a:xfrm>
          <a:prstGeom prst="rect">
            <a:avLst/>
          </a:prstGeom>
          <a:noFill/>
        </p:spPr>
      </p:pic>
      <p:sp>
        <p:nvSpPr>
          <p:cNvPr id="5" name="Rectangle 4"/>
          <p:cNvSpPr/>
          <p:nvPr/>
        </p:nvSpPr>
        <p:spPr>
          <a:xfrm>
            <a:off x="1981200" y="6096000"/>
            <a:ext cx="4208011" cy="646331"/>
          </a:xfrm>
          <a:prstGeom prst="rect">
            <a:avLst/>
          </a:prstGeom>
        </p:spPr>
        <p:txBody>
          <a:bodyPr wrap="square">
            <a:spAutoFit/>
          </a:bodyPr>
          <a:lstStyle/>
          <a:p>
            <a:r>
              <a:rPr lang="en-US" dirty="0" smtClean="0">
                <a:hlinkClick r:id="rId3"/>
              </a:rPr>
              <a:t>http://aquat1.ifas.ufl.edu/oscarsherer2.jpg</a:t>
            </a:r>
            <a:endParaRPr lang="en-US" dirty="0" smtClean="0"/>
          </a:p>
          <a:p>
            <a:endParaRPr lang="en-US" dirty="0" smtClean="0"/>
          </a:p>
        </p:txBody>
      </p:sp>
      <p:sp>
        <p:nvSpPr>
          <p:cNvPr id="4" name="TextBox 3"/>
          <p:cNvSpPr txBox="1"/>
          <p:nvPr/>
        </p:nvSpPr>
        <p:spPr>
          <a:xfrm>
            <a:off x="3048000" y="381000"/>
            <a:ext cx="3276600" cy="461665"/>
          </a:xfrm>
          <a:prstGeom prst="rect">
            <a:avLst/>
          </a:prstGeom>
          <a:noFill/>
        </p:spPr>
        <p:txBody>
          <a:bodyPr wrap="square" rtlCol="0">
            <a:spAutoFit/>
          </a:bodyPr>
          <a:lstStyle/>
          <a:p>
            <a:pPr algn="ctr"/>
            <a:r>
              <a:rPr lang="en-US" sz="2400" dirty="0" smtClean="0"/>
              <a:t>WIRE GRASS</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Sedges	</a:t>
            </a:r>
            <a:endParaRPr lang="en-US" dirty="0"/>
          </a:p>
        </p:txBody>
      </p:sp>
      <p:sp>
        <p:nvSpPr>
          <p:cNvPr id="4" name="Rectangle 3"/>
          <p:cNvSpPr/>
          <p:nvPr/>
        </p:nvSpPr>
        <p:spPr>
          <a:xfrm>
            <a:off x="533400" y="2514600"/>
            <a:ext cx="4572000" cy="2862322"/>
          </a:xfrm>
          <a:prstGeom prst="rect">
            <a:avLst/>
          </a:prstGeom>
        </p:spPr>
        <p:txBody>
          <a:bodyPr>
            <a:spAutoFit/>
          </a:bodyPr>
          <a:lstStyle/>
          <a:p>
            <a:r>
              <a:rPr lang="en-US" dirty="0" smtClean="0"/>
              <a:t>There are many types of sedges (over100) and they are difficult to identify without using detailed botanical keys. In general, sedges are perennial plants that resemble grasses, grow in shallow water or moist soils, and can reach 4 feet in height. Sedges often grow in thick clusters or tussocks. Stems of sedges are usually triangular. Spikes occur on the upper sections of the plant and can be single or in groups.</a:t>
            </a:r>
            <a:endParaRPr lang="en-US" dirty="0"/>
          </a:p>
        </p:txBody>
      </p:sp>
      <p:sp>
        <p:nvSpPr>
          <p:cNvPr id="5" name="Rectangle 4"/>
          <p:cNvSpPr/>
          <p:nvPr/>
        </p:nvSpPr>
        <p:spPr>
          <a:xfrm>
            <a:off x="1981200" y="5867400"/>
            <a:ext cx="4572000" cy="923330"/>
          </a:xfrm>
          <a:prstGeom prst="rect">
            <a:avLst/>
          </a:prstGeom>
        </p:spPr>
        <p:txBody>
          <a:bodyPr>
            <a:spAutoFit/>
          </a:bodyPr>
          <a:lstStyle/>
          <a:p>
            <a:r>
              <a:rPr lang="en-US" dirty="0" smtClean="0">
                <a:hlinkClick r:id="rId2"/>
              </a:rPr>
              <a:t>http://aquaplant.tamu.edu/database/emergent_plants/sedges.htm</a:t>
            </a:r>
            <a:endParaRPr lang="en-US" dirty="0" smtClean="0"/>
          </a:p>
          <a:p>
            <a:endParaRPr lang="en-US" dirty="0"/>
          </a:p>
        </p:txBody>
      </p:sp>
      <p:pic>
        <p:nvPicPr>
          <p:cNvPr id="6" name="Picture 5" descr="sedge_drw.gif"/>
          <p:cNvPicPr>
            <a:picLocks noChangeAspect="1"/>
          </p:cNvPicPr>
          <p:nvPr/>
        </p:nvPicPr>
        <p:blipFill>
          <a:blip r:embed="rId3"/>
          <a:stretch>
            <a:fillRect/>
          </a:stretch>
        </p:blipFill>
        <p:spPr>
          <a:xfrm>
            <a:off x="5209109" y="1524000"/>
            <a:ext cx="3110721" cy="3352800"/>
          </a:xfrm>
          <a:prstGeom prst="rect">
            <a:avLst/>
          </a:prstGeom>
        </p:spPr>
      </p:pic>
      <p:pic>
        <p:nvPicPr>
          <p:cNvPr id="7" name="Picture 6" descr="FGCU logo (bl).JPG"/>
          <p:cNvPicPr>
            <a:picLocks noChangeAspect="1"/>
          </p:cNvPicPr>
          <p:nvPr/>
        </p:nvPicPr>
        <p:blipFill>
          <a:blip r:embed="rId4"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Periwinkle</a:t>
            </a:r>
            <a:endParaRPr lang="en-US" dirty="0"/>
          </a:p>
        </p:txBody>
      </p:sp>
      <p:sp>
        <p:nvSpPr>
          <p:cNvPr id="4" name="Rectangle 3"/>
          <p:cNvSpPr/>
          <p:nvPr/>
        </p:nvSpPr>
        <p:spPr>
          <a:xfrm>
            <a:off x="381000" y="2362200"/>
            <a:ext cx="3581400" cy="2031325"/>
          </a:xfrm>
          <a:prstGeom prst="rect">
            <a:avLst/>
          </a:prstGeom>
        </p:spPr>
        <p:txBody>
          <a:bodyPr wrap="square">
            <a:spAutoFit/>
          </a:bodyPr>
          <a:lstStyle/>
          <a:p>
            <a:r>
              <a:rPr lang="en-US" dirty="0" smtClean="0"/>
              <a:t>Common periwinkle is a fast growing vine with slender woody stems that sprawl along the ground, rooting at every node. The leaves are evergreen, opposite, about 2 in (5 cm) long and elliptic in shape. </a:t>
            </a:r>
            <a:endParaRPr lang="en-US" dirty="0"/>
          </a:p>
        </p:txBody>
      </p:sp>
      <p:pic>
        <p:nvPicPr>
          <p:cNvPr id="5" name="Picture 4" descr="vinc_mi1.jpg"/>
          <p:cNvPicPr>
            <a:picLocks noChangeAspect="1"/>
          </p:cNvPicPr>
          <p:nvPr/>
        </p:nvPicPr>
        <p:blipFill>
          <a:blip r:embed="rId2"/>
          <a:stretch>
            <a:fillRect/>
          </a:stretch>
        </p:blipFill>
        <p:spPr>
          <a:xfrm>
            <a:off x="4572000" y="2362200"/>
            <a:ext cx="3988340" cy="3124200"/>
          </a:xfrm>
          <a:prstGeom prst="rect">
            <a:avLst/>
          </a:prstGeom>
        </p:spPr>
      </p:pic>
      <p:sp>
        <p:nvSpPr>
          <p:cNvPr id="6" name="Rectangle 5"/>
          <p:cNvSpPr/>
          <p:nvPr/>
        </p:nvSpPr>
        <p:spPr>
          <a:xfrm>
            <a:off x="1447800" y="5715000"/>
            <a:ext cx="4518994" cy="646331"/>
          </a:xfrm>
          <a:prstGeom prst="rect">
            <a:avLst/>
          </a:prstGeom>
        </p:spPr>
        <p:txBody>
          <a:bodyPr wrap="none">
            <a:spAutoFit/>
          </a:bodyPr>
          <a:lstStyle/>
          <a:p>
            <a:r>
              <a:rPr lang="en-US" dirty="0" smtClean="0">
                <a:hlinkClick r:id="rId3"/>
              </a:rPr>
              <a:t>http://www.floridata.com/ref/V/vinc_min.cfm</a:t>
            </a:r>
            <a:endParaRPr lang="en-US" dirty="0" smtClean="0"/>
          </a:p>
          <a:p>
            <a:endParaRPr lang="en-US" dirty="0"/>
          </a:p>
        </p:txBody>
      </p:sp>
      <p:pic>
        <p:nvPicPr>
          <p:cNvPr id="7" name="Picture 6" descr="FGCU logo (bl).JPG"/>
          <p:cNvPicPr>
            <a:picLocks noChangeAspect="1"/>
          </p:cNvPicPr>
          <p:nvPr/>
        </p:nvPicPr>
        <p:blipFill>
          <a:blip r:embed="rId4"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dirty="0" smtClean="0"/>
              <a:t>Sunshine mimosa</a:t>
            </a:r>
            <a:endParaRPr lang="en-US" dirty="0"/>
          </a:p>
        </p:txBody>
      </p:sp>
      <p:pic>
        <p:nvPicPr>
          <p:cNvPr id="5" name="Picture 4" descr="mimosastr.jpg"/>
          <p:cNvPicPr>
            <a:picLocks noChangeAspect="1"/>
          </p:cNvPicPr>
          <p:nvPr/>
        </p:nvPicPr>
        <p:blipFill>
          <a:blip r:embed="rId2"/>
          <a:stretch>
            <a:fillRect/>
          </a:stretch>
        </p:blipFill>
        <p:spPr>
          <a:xfrm>
            <a:off x="1905000" y="1676400"/>
            <a:ext cx="4953000" cy="3714750"/>
          </a:xfrm>
          <a:prstGeom prst="rect">
            <a:avLst/>
          </a:prstGeom>
        </p:spPr>
      </p:pic>
      <p:pic>
        <p:nvPicPr>
          <p:cNvPr id="4" name="Picture 3" descr="FGCU logo (bl).JPG"/>
          <p:cNvPicPr>
            <a:picLocks noChangeAspect="1"/>
          </p:cNvPicPr>
          <p:nvPr/>
        </p:nvPicPr>
        <p:blipFill>
          <a:blip r:embed="rId3"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dirty="0" smtClean="0"/>
              <a:t>Beautyberry</a:t>
            </a:r>
            <a:endParaRPr lang="en-US" dirty="0"/>
          </a:p>
        </p:txBody>
      </p:sp>
      <p:sp>
        <p:nvSpPr>
          <p:cNvPr id="4" name="Rectangle 3"/>
          <p:cNvSpPr/>
          <p:nvPr/>
        </p:nvSpPr>
        <p:spPr>
          <a:xfrm>
            <a:off x="381000" y="5638800"/>
            <a:ext cx="7696200" cy="923330"/>
          </a:xfrm>
          <a:prstGeom prst="rect">
            <a:avLst/>
          </a:prstGeom>
        </p:spPr>
        <p:txBody>
          <a:bodyPr wrap="square">
            <a:spAutoFit/>
          </a:bodyPr>
          <a:lstStyle/>
          <a:p>
            <a:r>
              <a:rPr lang="en-US" dirty="0" smtClean="0">
                <a:hlinkClick r:id="rId2"/>
              </a:rPr>
              <a:t>http://www.caes.uga.edu/departments/hort/extension/Goldmedal/winners/2002/winners2002.html</a:t>
            </a:r>
            <a:endParaRPr lang="en-US" dirty="0" smtClean="0"/>
          </a:p>
          <a:p>
            <a:endParaRPr lang="en-US" dirty="0"/>
          </a:p>
        </p:txBody>
      </p:sp>
      <p:pic>
        <p:nvPicPr>
          <p:cNvPr id="5" name="Picture 4" descr="Beautyberry.jpg"/>
          <p:cNvPicPr>
            <a:picLocks noChangeAspect="1"/>
          </p:cNvPicPr>
          <p:nvPr/>
        </p:nvPicPr>
        <p:blipFill>
          <a:blip r:embed="rId3"/>
          <a:stretch>
            <a:fillRect/>
          </a:stretch>
        </p:blipFill>
        <p:spPr>
          <a:xfrm>
            <a:off x="533400" y="1447800"/>
            <a:ext cx="3721930" cy="2743200"/>
          </a:xfrm>
          <a:prstGeom prst="rect">
            <a:avLst/>
          </a:prstGeom>
        </p:spPr>
      </p:pic>
      <p:pic>
        <p:nvPicPr>
          <p:cNvPr id="6" name="Picture 5" descr="beautyberryclose.jpg"/>
          <p:cNvPicPr>
            <a:picLocks noChangeAspect="1"/>
          </p:cNvPicPr>
          <p:nvPr/>
        </p:nvPicPr>
        <p:blipFill>
          <a:blip r:embed="rId4"/>
          <a:stretch>
            <a:fillRect/>
          </a:stretch>
        </p:blipFill>
        <p:spPr>
          <a:xfrm>
            <a:off x="4267200" y="1981200"/>
            <a:ext cx="4224680" cy="2832100"/>
          </a:xfrm>
          <a:prstGeom prst="rect">
            <a:avLst/>
          </a:prstGeom>
        </p:spPr>
      </p:pic>
      <p:pic>
        <p:nvPicPr>
          <p:cNvPr id="7" name="Picture 6" descr="FGCU logo (bl).JPG"/>
          <p:cNvPicPr>
            <a:picLocks noChangeAspect="1"/>
          </p:cNvPicPr>
          <p:nvPr/>
        </p:nvPicPr>
        <p:blipFill>
          <a:blip r:embed="rId5"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Lantana</a:t>
            </a:r>
            <a:endParaRPr lang="en-US" dirty="0"/>
          </a:p>
        </p:txBody>
      </p:sp>
      <p:sp>
        <p:nvSpPr>
          <p:cNvPr id="4" name="Rectangle 3"/>
          <p:cNvSpPr/>
          <p:nvPr/>
        </p:nvSpPr>
        <p:spPr>
          <a:xfrm>
            <a:off x="381000" y="2590800"/>
            <a:ext cx="3962400" cy="646331"/>
          </a:xfrm>
          <a:prstGeom prst="rect">
            <a:avLst/>
          </a:prstGeom>
        </p:spPr>
        <p:txBody>
          <a:bodyPr wrap="square">
            <a:spAutoFit/>
          </a:bodyPr>
          <a:lstStyle/>
          <a:p>
            <a:r>
              <a:rPr lang="en-US" dirty="0" smtClean="0"/>
              <a:t>Common lantana is a rugged evergreen shrub from the tropics. </a:t>
            </a:r>
            <a:endParaRPr lang="en-US" dirty="0"/>
          </a:p>
        </p:txBody>
      </p:sp>
      <p:pic>
        <p:nvPicPr>
          <p:cNvPr id="5" name="Picture 4" descr="lant_ca6.jpg"/>
          <p:cNvPicPr>
            <a:picLocks noChangeAspect="1"/>
          </p:cNvPicPr>
          <p:nvPr/>
        </p:nvPicPr>
        <p:blipFill>
          <a:blip r:embed="rId2"/>
          <a:stretch>
            <a:fillRect/>
          </a:stretch>
        </p:blipFill>
        <p:spPr>
          <a:xfrm>
            <a:off x="4648200" y="1409700"/>
            <a:ext cx="4216400" cy="3162300"/>
          </a:xfrm>
          <a:prstGeom prst="rect">
            <a:avLst/>
          </a:prstGeom>
        </p:spPr>
      </p:pic>
      <p:sp>
        <p:nvSpPr>
          <p:cNvPr id="6" name="Rectangle 5"/>
          <p:cNvSpPr/>
          <p:nvPr/>
        </p:nvSpPr>
        <p:spPr>
          <a:xfrm>
            <a:off x="1524000" y="5867400"/>
            <a:ext cx="4219425" cy="646331"/>
          </a:xfrm>
          <a:prstGeom prst="rect">
            <a:avLst/>
          </a:prstGeom>
        </p:spPr>
        <p:txBody>
          <a:bodyPr wrap="none">
            <a:spAutoFit/>
          </a:bodyPr>
          <a:lstStyle/>
          <a:p>
            <a:r>
              <a:rPr lang="en-US" dirty="0" smtClean="0">
                <a:hlinkClick r:id="rId3"/>
              </a:rPr>
              <a:t>http://www.floridata.com/ref/L/lant_c.cfm</a:t>
            </a:r>
            <a:endParaRPr lang="en-US" dirty="0" smtClean="0"/>
          </a:p>
          <a:p>
            <a:endParaRPr lang="en-US" dirty="0"/>
          </a:p>
        </p:txBody>
      </p:sp>
      <p:pic>
        <p:nvPicPr>
          <p:cNvPr id="7" name="Picture 6" descr="FGCU logo (bl).JPG"/>
          <p:cNvPicPr>
            <a:picLocks noChangeAspect="1"/>
          </p:cNvPicPr>
          <p:nvPr/>
        </p:nvPicPr>
        <p:blipFill>
          <a:blip r:embed="rId4"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381000"/>
            <a:ext cx="5410200" cy="2667000"/>
          </a:xfrm>
        </p:spPr>
        <p:txBody>
          <a:bodyPr>
            <a:normAutofit fontScale="90000"/>
          </a:bodyPr>
          <a:lstStyle/>
          <a:p>
            <a:pPr algn="ctr"/>
            <a:r>
              <a:rPr lang="en-US" dirty="0"/>
              <a:t/>
            </a:r>
            <a:br>
              <a:rPr lang="en-US" dirty="0"/>
            </a:br>
            <a:r>
              <a:rPr lang="en-US" b="1" dirty="0"/>
              <a:t> </a:t>
            </a:r>
            <a:r>
              <a:rPr lang="en-US" dirty="0"/>
              <a:t/>
            </a:r>
            <a:br>
              <a:rPr lang="en-US" dirty="0"/>
            </a:br>
            <a:r>
              <a:rPr lang="en-US" dirty="0" smtClean="0"/>
              <a:t> Gopher the Cache! </a:t>
            </a:r>
            <a:br>
              <a:rPr lang="en-US" dirty="0" smtClean="0"/>
            </a:br>
            <a:r>
              <a:rPr lang="en-US" i="1" dirty="0" smtClean="0"/>
              <a:t>2008-2009 </a:t>
            </a:r>
            <a:r>
              <a:rPr lang="en-US" dirty="0"/>
              <a:t/>
            </a:r>
            <a:br>
              <a:rPr lang="en-US" dirty="0"/>
            </a:br>
            <a:endParaRPr lang="en-US" dirty="0"/>
          </a:p>
        </p:txBody>
      </p:sp>
      <p:pic>
        <p:nvPicPr>
          <p:cNvPr id="1026" name="Picture 2"/>
          <p:cNvPicPr>
            <a:picLocks noChangeAspect="1" noChangeArrowheads="1"/>
          </p:cNvPicPr>
          <p:nvPr/>
        </p:nvPicPr>
        <p:blipFill>
          <a:blip r:embed="rId2"/>
          <a:srcRect/>
          <a:stretch>
            <a:fillRect/>
          </a:stretch>
        </p:blipFill>
        <p:spPr bwMode="auto">
          <a:xfrm>
            <a:off x="304800" y="304800"/>
            <a:ext cx="3009900" cy="2867025"/>
          </a:xfrm>
          <a:prstGeom prst="rect">
            <a:avLst/>
          </a:prstGeom>
          <a:noFill/>
          <a:ln w="9525">
            <a:noFill/>
            <a:miter lim="800000"/>
            <a:headEnd/>
            <a:tailEnd/>
          </a:ln>
        </p:spPr>
      </p:pic>
      <p:pic>
        <p:nvPicPr>
          <p:cNvPr id="6" name="Picture 5" descr="FGCU logo (bl).JPG"/>
          <p:cNvPicPr>
            <a:picLocks noChangeAspect="1"/>
          </p:cNvPicPr>
          <p:nvPr/>
        </p:nvPicPr>
        <p:blipFill>
          <a:blip r:embed="rId3" cstate="print"/>
          <a:stretch>
            <a:fillRect/>
          </a:stretch>
        </p:blipFill>
        <p:spPr>
          <a:xfrm>
            <a:off x="8075316" y="5791200"/>
            <a:ext cx="800459" cy="801624"/>
          </a:xfrm>
          <a:prstGeom prst="rect">
            <a:avLst/>
          </a:prstGeom>
        </p:spPr>
      </p:pic>
      <p:sp>
        <p:nvSpPr>
          <p:cNvPr id="7" name="TextBox 6"/>
          <p:cNvSpPr txBox="1"/>
          <p:nvPr/>
        </p:nvSpPr>
        <p:spPr>
          <a:xfrm>
            <a:off x="1371601" y="3429000"/>
            <a:ext cx="7467599" cy="2554545"/>
          </a:xfrm>
          <a:prstGeom prst="rect">
            <a:avLst/>
          </a:prstGeom>
          <a:noFill/>
        </p:spPr>
        <p:txBody>
          <a:bodyPr wrap="square" rtlCol="0">
            <a:spAutoFit/>
          </a:bodyPr>
          <a:lstStyle/>
          <a:p>
            <a:r>
              <a:rPr lang="en-US" sz="3200" dirty="0" smtClean="0"/>
              <a:t>Purpose:  </a:t>
            </a:r>
            <a:r>
              <a:rPr lang="en-US" sz="3200" dirty="0" smtClean="0"/>
              <a:t>to </a:t>
            </a:r>
            <a:r>
              <a:rPr lang="en-US" sz="3200" i="1" dirty="0" smtClean="0"/>
              <a:t>use </a:t>
            </a:r>
            <a:r>
              <a:rPr lang="en-US" sz="3200" i="1" dirty="0" smtClean="0"/>
              <a:t>GPS technology to develop and explore curriculum about Lee County environmental features specifically upland habitats of gopher tortoises</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4191000" cy="591312"/>
          </a:xfrm>
        </p:spPr>
        <p:txBody>
          <a:bodyPr>
            <a:normAutofit fontScale="90000"/>
          </a:bodyPr>
          <a:lstStyle/>
          <a:p>
            <a:r>
              <a:rPr lang="en-US" dirty="0" err="1" smtClean="0"/>
              <a:t>Porterweed</a:t>
            </a:r>
            <a:endParaRPr lang="en-US" dirty="0"/>
          </a:p>
        </p:txBody>
      </p:sp>
      <p:sp>
        <p:nvSpPr>
          <p:cNvPr id="7" name="Rectangle 6"/>
          <p:cNvSpPr/>
          <p:nvPr/>
        </p:nvSpPr>
        <p:spPr>
          <a:xfrm>
            <a:off x="2133600" y="6172200"/>
            <a:ext cx="4359399" cy="646331"/>
          </a:xfrm>
          <a:prstGeom prst="rect">
            <a:avLst/>
          </a:prstGeom>
        </p:spPr>
        <p:txBody>
          <a:bodyPr wrap="none">
            <a:spAutoFit/>
          </a:bodyPr>
          <a:lstStyle/>
          <a:p>
            <a:r>
              <a:rPr lang="en-US" dirty="0" smtClean="0">
                <a:hlinkClick r:id="rId2"/>
              </a:rPr>
              <a:t>http://aquat1.ifas.ufl.edu/stajam_dig5_lr.jpg</a:t>
            </a:r>
            <a:endParaRPr lang="en-US" dirty="0" smtClean="0"/>
          </a:p>
          <a:p>
            <a:endParaRPr lang="en-US" dirty="0"/>
          </a:p>
        </p:txBody>
      </p:sp>
      <p:pic>
        <p:nvPicPr>
          <p:cNvPr id="8" name="Picture 7" descr="porterweed1.jpg"/>
          <p:cNvPicPr>
            <a:picLocks noChangeAspect="1"/>
          </p:cNvPicPr>
          <p:nvPr/>
        </p:nvPicPr>
        <p:blipFill>
          <a:blip r:embed="rId3"/>
          <a:stretch>
            <a:fillRect/>
          </a:stretch>
        </p:blipFill>
        <p:spPr>
          <a:xfrm>
            <a:off x="304800" y="1524000"/>
            <a:ext cx="6435647" cy="4296253"/>
          </a:xfrm>
          <a:prstGeom prst="rect">
            <a:avLst/>
          </a:prstGeom>
        </p:spPr>
      </p:pic>
      <p:pic>
        <p:nvPicPr>
          <p:cNvPr id="9" name="Picture 8" descr="porterweed.gif"/>
          <p:cNvPicPr>
            <a:picLocks noChangeAspect="1"/>
          </p:cNvPicPr>
          <p:nvPr/>
        </p:nvPicPr>
        <p:blipFill>
          <a:blip r:embed="rId4"/>
          <a:stretch>
            <a:fillRect/>
          </a:stretch>
        </p:blipFill>
        <p:spPr>
          <a:xfrm>
            <a:off x="7010400" y="1600200"/>
            <a:ext cx="1657350" cy="2952750"/>
          </a:xfrm>
          <a:prstGeom prst="rect">
            <a:avLst/>
          </a:prstGeom>
        </p:spPr>
      </p:pic>
      <p:pic>
        <p:nvPicPr>
          <p:cNvPr id="6" name="Picture 5" descr="FGCU logo (bl).JPG"/>
          <p:cNvPicPr>
            <a:picLocks noChangeAspect="1"/>
          </p:cNvPicPr>
          <p:nvPr/>
        </p:nvPicPr>
        <p:blipFill>
          <a:blip r:embed="rId5"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libraries commercial	</a:t>
            </a:r>
            <a:endParaRPr lang="en-US" dirty="0"/>
          </a:p>
        </p:txBody>
      </p:sp>
      <p:sp>
        <p:nvSpPr>
          <p:cNvPr id="3" name="Content Placeholder 2"/>
          <p:cNvSpPr>
            <a:spLocks noGrp="1"/>
          </p:cNvSpPr>
          <p:nvPr>
            <p:ph idx="1"/>
          </p:nvPr>
        </p:nvSpPr>
        <p:spPr/>
        <p:txBody>
          <a:bodyPr/>
          <a:lstStyle/>
          <a:p>
            <a:r>
              <a:rPr lang="en-US" dirty="0" smtClean="0"/>
              <a:t>NSDL- </a:t>
            </a:r>
            <a:r>
              <a:rPr lang="en-US" dirty="0" smtClean="0">
                <a:hlinkClick r:id="rId2"/>
              </a:rPr>
              <a:t>http://nsdl.org/</a:t>
            </a:r>
            <a:endParaRPr lang="en-US" dirty="0" smtClean="0"/>
          </a:p>
          <a:p>
            <a:r>
              <a:rPr lang="en-US" dirty="0" smtClean="0"/>
              <a:t>BEN </a:t>
            </a:r>
            <a:r>
              <a:rPr lang="en-US" dirty="0" smtClean="0">
                <a:hlinkClick r:id="rId3"/>
              </a:rPr>
              <a:t>http://www.biosciednet.org/porta</a:t>
            </a:r>
            <a:endParaRPr lang="en-US" dirty="0" smtClean="0"/>
          </a:p>
          <a:p>
            <a:pPr>
              <a:buNone/>
            </a:pPr>
            <a:endParaRPr lang="en-US" dirty="0"/>
          </a:p>
        </p:txBody>
      </p:sp>
      <p:pic>
        <p:nvPicPr>
          <p:cNvPr id="4" name="Picture 3" descr="FGCU logo (bl).JPG"/>
          <p:cNvPicPr>
            <a:picLocks noChangeAspect="1"/>
          </p:cNvPicPr>
          <p:nvPr/>
        </p:nvPicPr>
        <p:blipFill>
          <a:blip r:embed="rId4"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Yellow Fever Creek Preserve	</a:t>
            </a:r>
            <a:endParaRPr lang="en-US" dirty="0"/>
          </a:p>
        </p:txBody>
      </p:sp>
      <p:sp>
        <p:nvSpPr>
          <p:cNvPr id="3" name="Content Placeholder 2"/>
          <p:cNvSpPr>
            <a:spLocks noGrp="1"/>
          </p:cNvSpPr>
          <p:nvPr>
            <p:ph idx="1"/>
          </p:nvPr>
        </p:nvSpPr>
        <p:spPr/>
        <p:txBody>
          <a:bodyPr/>
          <a:lstStyle/>
          <a:p>
            <a:r>
              <a:rPr lang="en-US" dirty="0" smtClean="0">
                <a:hlinkClick r:id="rId2"/>
              </a:rPr>
              <a:t>http://</a:t>
            </a:r>
            <a:r>
              <a:rPr lang="en-US" dirty="0" smtClean="0">
                <a:hlinkClick r:id="rId2"/>
              </a:rPr>
              <a:t>www.conservation2020.org/preservedetails.cfm?proj_no=298</a:t>
            </a:r>
            <a:endParaRPr lang="en-US" dirty="0" smtClean="0"/>
          </a:p>
          <a:p>
            <a:r>
              <a:rPr lang="en-US" dirty="0" smtClean="0"/>
              <a:t>Land Stewardship Plan excerpts in your portfolio </a:t>
            </a:r>
          </a:p>
          <a:p>
            <a:pPr lvl="1"/>
            <a:r>
              <a:rPr lang="en-US" dirty="0" smtClean="0"/>
              <a:t>Hope it will help apply these concepts in an inquiry-based fashion with the students</a:t>
            </a:r>
          </a:p>
          <a:p>
            <a:pPr lvl="1"/>
            <a:r>
              <a:rPr lang="en-US" dirty="0" smtClean="0"/>
              <a:t>I look forward to seeing you and your classes during Field trips this December</a:t>
            </a:r>
          </a:p>
          <a:p>
            <a:pPr lvl="1"/>
            <a:r>
              <a:rPr lang="en-US" dirty="0" smtClean="0"/>
              <a:t>Do not hesitate to contact me if you have any questions.</a:t>
            </a:r>
          </a:p>
          <a:p>
            <a:pPr lvl="1">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2895600" cy="6248400"/>
          </a:xfrm>
        </p:spPr>
        <p:txBody>
          <a:bodyPr>
            <a:noAutofit/>
          </a:bodyPr>
          <a:lstStyle/>
          <a:p>
            <a:r>
              <a:rPr lang="en-US" sz="3600" dirty="0" smtClean="0"/>
              <a:t>FLUCCS- habitat types- </a:t>
            </a:r>
            <a:br>
              <a:rPr lang="en-US" sz="3600" dirty="0" smtClean="0"/>
            </a:br>
            <a:r>
              <a:rPr lang="en-US" sz="3600" dirty="0" smtClean="0"/>
              <a:t>use these data and the records in Plan to locate where the tortoises are at YFCP and help determine where we’ll do the forage surveys</a:t>
            </a:r>
            <a:endParaRPr lang="en-US" sz="3600" dirty="0"/>
          </a:p>
        </p:txBody>
      </p:sp>
      <p:pic>
        <p:nvPicPr>
          <p:cNvPr id="1027" name="Picture 3"/>
          <p:cNvPicPr>
            <a:picLocks noGrp="1" noChangeAspect="1" noChangeArrowheads="1"/>
          </p:cNvPicPr>
          <p:nvPr>
            <p:ph idx="1"/>
          </p:nvPr>
        </p:nvPicPr>
        <p:blipFill>
          <a:blip r:embed="rId2"/>
          <a:srcRect/>
          <a:stretch>
            <a:fillRect/>
          </a:stretch>
        </p:blipFill>
        <p:spPr bwMode="auto">
          <a:xfrm>
            <a:off x="3276600" y="85060"/>
            <a:ext cx="5257800" cy="667269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884238"/>
          </a:xfrm>
        </p:spPr>
        <p:txBody>
          <a:bodyPr/>
          <a:lstStyle/>
          <a:p>
            <a:r>
              <a:rPr lang="en-US" dirty="0" smtClean="0"/>
              <a:t>NSDL --science literacy maps</a:t>
            </a:r>
            <a:endParaRPr lang="en-US" dirty="0"/>
          </a:p>
        </p:txBody>
      </p:sp>
      <p:pic>
        <p:nvPicPr>
          <p:cNvPr id="2050" name="Picture 1"/>
          <p:cNvPicPr>
            <a:picLocks noChangeAspect="1" noChangeArrowheads="1"/>
          </p:cNvPicPr>
          <p:nvPr/>
        </p:nvPicPr>
        <p:blipFill>
          <a:blip r:embed="rId2"/>
          <a:srcRect/>
          <a:stretch>
            <a:fillRect/>
          </a:stretch>
        </p:blipFill>
        <p:spPr bwMode="auto">
          <a:xfrm>
            <a:off x="406400" y="1066800"/>
            <a:ext cx="7518400" cy="5638800"/>
          </a:xfrm>
          <a:prstGeom prst="rect">
            <a:avLst/>
          </a:prstGeom>
          <a:noFill/>
          <a:ln w="9525">
            <a:noFill/>
            <a:miter lim="800000"/>
            <a:headEnd/>
            <a:tailEnd/>
          </a:ln>
        </p:spPr>
      </p:pic>
      <p:pic>
        <p:nvPicPr>
          <p:cNvPr id="4" name="Picture 3" descr="FGCU logo (bl).JPG"/>
          <p:cNvPicPr>
            <a:picLocks noChangeAspect="1"/>
          </p:cNvPicPr>
          <p:nvPr/>
        </p:nvPicPr>
        <p:blipFill>
          <a:blip r:embed="rId3"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a:srcRect/>
          <a:stretch>
            <a:fillRect/>
          </a:stretch>
        </p:blipFill>
        <p:spPr bwMode="auto">
          <a:xfrm>
            <a:off x="355600" y="304800"/>
            <a:ext cx="8178800" cy="6134100"/>
          </a:xfrm>
          <a:prstGeom prst="rect">
            <a:avLst/>
          </a:prstGeom>
          <a:noFill/>
          <a:ln w="9525">
            <a:noFill/>
            <a:miter lim="800000"/>
            <a:headEnd/>
            <a:tailEnd/>
          </a:ln>
        </p:spPr>
      </p:pic>
      <p:pic>
        <p:nvPicPr>
          <p:cNvPr id="3" name="Picture 2" descr="FGCU logo (bl).JPG"/>
          <p:cNvPicPr>
            <a:picLocks noChangeAspect="1"/>
          </p:cNvPicPr>
          <p:nvPr/>
        </p:nvPicPr>
        <p:blipFill>
          <a:blip r:embed="rId3"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2"/>
          <a:srcRect/>
          <a:stretch>
            <a:fillRect/>
          </a:stretch>
        </p:blipFill>
        <p:spPr bwMode="auto">
          <a:xfrm>
            <a:off x="838200" y="228600"/>
            <a:ext cx="8229600" cy="6172200"/>
          </a:xfrm>
          <a:prstGeom prst="rect">
            <a:avLst/>
          </a:prstGeom>
          <a:noFill/>
          <a:ln w="9525">
            <a:noFill/>
            <a:miter lim="800000"/>
            <a:headEnd/>
            <a:tailEnd/>
          </a:ln>
        </p:spPr>
      </p:pic>
      <p:pic>
        <p:nvPicPr>
          <p:cNvPr id="3" name="Picture 2" descr="FGCU logo (bl).JPG"/>
          <p:cNvPicPr>
            <a:picLocks noChangeAspect="1"/>
          </p:cNvPicPr>
          <p:nvPr/>
        </p:nvPicPr>
        <p:blipFill>
          <a:blip r:embed="rId3"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p:cNvPicPr>
            <a:picLocks noChangeAspect="1" noChangeArrowheads="1"/>
          </p:cNvPicPr>
          <p:nvPr/>
        </p:nvPicPr>
        <p:blipFill>
          <a:blip r:embed="rId2"/>
          <a:srcRect/>
          <a:stretch>
            <a:fillRect/>
          </a:stretch>
        </p:blipFill>
        <p:spPr bwMode="auto">
          <a:xfrm>
            <a:off x="152400" y="304800"/>
            <a:ext cx="8534400" cy="6400800"/>
          </a:xfrm>
          <a:prstGeom prst="rect">
            <a:avLst/>
          </a:prstGeom>
          <a:noFill/>
          <a:ln w="9525">
            <a:noFill/>
            <a:miter lim="800000"/>
            <a:headEnd/>
            <a:tailEnd/>
          </a:ln>
        </p:spPr>
      </p:pic>
      <p:pic>
        <p:nvPicPr>
          <p:cNvPr id="3" name="Picture 2" descr="FGCU logo (bl).JPG"/>
          <p:cNvPicPr>
            <a:picLocks noChangeAspect="1"/>
          </p:cNvPicPr>
          <p:nvPr/>
        </p:nvPicPr>
        <p:blipFill>
          <a:blip r:embed="rId3"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p:cNvPicPr>
            <a:picLocks noChangeAspect="1" noChangeArrowheads="1"/>
          </p:cNvPicPr>
          <p:nvPr/>
        </p:nvPicPr>
        <p:blipFill>
          <a:blip r:embed="rId2"/>
          <a:srcRect/>
          <a:stretch>
            <a:fillRect/>
          </a:stretch>
        </p:blipFill>
        <p:spPr bwMode="auto">
          <a:xfrm>
            <a:off x="152400" y="152400"/>
            <a:ext cx="8559800" cy="6419850"/>
          </a:xfrm>
          <a:prstGeom prst="rect">
            <a:avLst/>
          </a:prstGeom>
          <a:noFill/>
          <a:ln w="9525">
            <a:noFill/>
            <a:miter lim="800000"/>
            <a:headEnd/>
            <a:tailEnd/>
          </a:ln>
        </p:spPr>
      </p:pic>
      <p:pic>
        <p:nvPicPr>
          <p:cNvPr id="3" name="Picture 2" descr="FGCU logo (bl).JPG"/>
          <p:cNvPicPr>
            <a:picLocks noChangeAspect="1"/>
          </p:cNvPicPr>
          <p:nvPr/>
        </p:nvPicPr>
        <p:blipFill>
          <a:blip r:embed="rId3"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6"/>
          <p:cNvPicPr>
            <a:picLocks noChangeAspect="1" noChangeArrowheads="1"/>
          </p:cNvPicPr>
          <p:nvPr/>
        </p:nvPicPr>
        <p:blipFill>
          <a:blip r:embed="rId2"/>
          <a:srcRect/>
          <a:stretch>
            <a:fillRect/>
          </a:stretch>
        </p:blipFill>
        <p:spPr bwMode="auto">
          <a:xfrm>
            <a:off x="457200" y="95250"/>
            <a:ext cx="8458200" cy="6343650"/>
          </a:xfrm>
          <a:prstGeom prst="rect">
            <a:avLst/>
          </a:prstGeom>
          <a:noFill/>
          <a:ln w="9525">
            <a:noFill/>
            <a:miter lim="800000"/>
            <a:headEnd/>
            <a:tailEnd/>
          </a:ln>
        </p:spPr>
      </p:pic>
      <p:pic>
        <p:nvPicPr>
          <p:cNvPr id="3" name="Picture 2" descr="FGCU logo (bl).JPG"/>
          <p:cNvPicPr>
            <a:picLocks noChangeAspect="1"/>
          </p:cNvPicPr>
          <p:nvPr/>
        </p:nvPicPr>
        <p:blipFill>
          <a:blip r:embed="rId3"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Afternoon Session (12:30-3:30)	</a:t>
            </a:r>
            <a:endParaRPr lang="en-US" dirty="0"/>
          </a:p>
        </p:txBody>
      </p:sp>
      <p:sp>
        <p:nvSpPr>
          <p:cNvPr id="3" name="Content Placeholder 2"/>
          <p:cNvSpPr>
            <a:spLocks noGrp="1"/>
          </p:cNvSpPr>
          <p:nvPr>
            <p:ph idx="1"/>
          </p:nvPr>
        </p:nvSpPr>
        <p:spPr/>
        <p:txBody>
          <a:bodyPr/>
          <a:lstStyle/>
          <a:p>
            <a:r>
              <a:rPr lang="en-US" dirty="0" smtClean="0"/>
              <a:t>Overview-</a:t>
            </a:r>
          </a:p>
          <a:p>
            <a:pPr lvl="1"/>
            <a:r>
              <a:rPr lang="en-US" dirty="0" smtClean="0"/>
              <a:t>Threatened and endangered species features</a:t>
            </a:r>
          </a:p>
          <a:p>
            <a:pPr lvl="1"/>
            <a:r>
              <a:rPr lang="en-US" dirty="0" smtClean="0"/>
              <a:t>Upland habitat overview</a:t>
            </a:r>
          </a:p>
          <a:p>
            <a:pPr lvl="1"/>
            <a:r>
              <a:rPr lang="en-US" dirty="0" smtClean="0"/>
              <a:t>Native and invasive species overview</a:t>
            </a:r>
          </a:p>
          <a:p>
            <a:pPr lvl="1"/>
            <a:r>
              <a:rPr lang="en-US" dirty="0" smtClean="0"/>
              <a:t>Gophers favorite </a:t>
            </a:r>
            <a:r>
              <a:rPr lang="en-US" dirty="0" smtClean="0"/>
              <a:t>foods</a:t>
            </a:r>
          </a:p>
          <a:p>
            <a:pPr lvl="1"/>
            <a:r>
              <a:rPr lang="en-US" dirty="0" smtClean="0"/>
              <a:t>Brief overview of Yellow Fever Creek Preserve Resources</a:t>
            </a:r>
            <a:endParaRPr lang="en-US" dirty="0" smtClean="0"/>
          </a:p>
          <a:p>
            <a:pPr lvl="1"/>
            <a:r>
              <a:rPr lang="en-US" dirty="0" smtClean="0"/>
              <a:t>Digital library resources</a:t>
            </a:r>
          </a:p>
          <a:p>
            <a:r>
              <a:rPr lang="en-US" dirty="0" smtClean="0"/>
              <a:t>Walkabouts (1:30-3:30)</a:t>
            </a:r>
          </a:p>
          <a:p>
            <a:endParaRPr lang="en-US" dirty="0"/>
          </a:p>
        </p:txBody>
      </p:sp>
      <p:pic>
        <p:nvPicPr>
          <p:cNvPr id="4" name="Picture 3" descr="FGCU logo (bl).JPG"/>
          <p:cNvPicPr>
            <a:picLocks noChangeAspect="1"/>
          </p:cNvPicPr>
          <p:nvPr/>
        </p:nvPicPr>
        <p:blipFill>
          <a:blip r:embed="rId2"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304800" y="112113"/>
            <a:ext cx="8471782" cy="6364887"/>
          </a:xfrm>
          <a:prstGeom prst="rect">
            <a:avLst/>
          </a:prstGeom>
          <a:noFill/>
          <a:ln w="9525">
            <a:noFill/>
            <a:miter lim="800000"/>
            <a:headEnd/>
            <a:tailEnd/>
          </a:ln>
        </p:spPr>
      </p:pic>
      <p:pic>
        <p:nvPicPr>
          <p:cNvPr id="3" name="Picture 2" descr="FGCU logo (bl).JPG"/>
          <p:cNvPicPr>
            <a:picLocks noChangeAspect="1"/>
          </p:cNvPicPr>
          <p:nvPr/>
        </p:nvPicPr>
        <p:blipFill>
          <a:blip r:embed="rId3"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Forage survey techniques</a:t>
            </a:r>
            <a:endParaRPr lang="en-US" dirty="0"/>
          </a:p>
        </p:txBody>
      </p:sp>
      <p:sp>
        <p:nvSpPr>
          <p:cNvPr id="3" name="Content Placeholder 2"/>
          <p:cNvSpPr>
            <a:spLocks noGrp="1"/>
          </p:cNvSpPr>
          <p:nvPr>
            <p:ph idx="1"/>
          </p:nvPr>
        </p:nvSpPr>
        <p:spPr/>
        <p:txBody>
          <a:bodyPr/>
          <a:lstStyle/>
          <a:p>
            <a:r>
              <a:rPr lang="en-US" dirty="0" smtClean="0"/>
              <a:t>Adapted from Ashton’s appendix</a:t>
            </a:r>
          </a:p>
          <a:p>
            <a:endParaRPr lang="en-US" dirty="0"/>
          </a:p>
        </p:txBody>
      </p:sp>
      <p:pic>
        <p:nvPicPr>
          <p:cNvPr id="4" name="Picture 3" descr="FGCU logo (bl).JPG"/>
          <p:cNvPicPr>
            <a:picLocks noChangeAspect="1"/>
          </p:cNvPicPr>
          <p:nvPr/>
        </p:nvPicPr>
        <p:blipFill>
          <a:blip r:embed="rId2"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Walkabout </a:t>
            </a:r>
            <a:endParaRPr lang="en-US" dirty="0"/>
          </a:p>
        </p:txBody>
      </p:sp>
      <p:sp>
        <p:nvSpPr>
          <p:cNvPr id="3" name="Content Placeholder 2"/>
          <p:cNvSpPr>
            <a:spLocks noGrp="1"/>
          </p:cNvSpPr>
          <p:nvPr>
            <p:ph idx="1"/>
          </p:nvPr>
        </p:nvSpPr>
        <p:spPr/>
        <p:txBody>
          <a:bodyPr/>
          <a:lstStyle/>
          <a:p>
            <a:pPr lvl="1"/>
            <a:r>
              <a:rPr lang="en-US" dirty="0" smtClean="0"/>
              <a:t>Campus habitats and landscaping for environmental sustainability  </a:t>
            </a:r>
          </a:p>
          <a:p>
            <a:pPr lvl="2"/>
            <a:r>
              <a:rPr lang="en-US" dirty="0" smtClean="0"/>
              <a:t>swales- dry detention around parking lots</a:t>
            </a:r>
          </a:p>
          <a:p>
            <a:pPr lvl="2"/>
            <a:r>
              <a:rPr lang="en-US" dirty="0" smtClean="0"/>
              <a:t> different forest types- cypress, oak hammock, pine</a:t>
            </a:r>
          </a:p>
          <a:p>
            <a:pPr lvl="2"/>
            <a:r>
              <a:rPr lang="en-US" dirty="0" smtClean="0"/>
              <a:t>Invasive exotics and biological control agents for </a:t>
            </a:r>
            <a:r>
              <a:rPr lang="en-US" dirty="0" err="1" smtClean="0"/>
              <a:t>melaleuca</a:t>
            </a:r>
            <a:endParaRPr lang="en-US" dirty="0" smtClean="0"/>
          </a:p>
          <a:p>
            <a:pPr lvl="1"/>
            <a:r>
              <a:rPr lang="en-US" dirty="0" smtClean="0"/>
              <a:t>Forage monitoring techniques- hands on training</a:t>
            </a:r>
          </a:p>
          <a:p>
            <a:endParaRPr lang="en-US" dirty="0"/>
          </a:p>
        </p:txBody>
      </p:sp>
      <p:pic>
        <p:nvPicPr>
          <p:cNvPr id="4" name="Picture 3" descr="FGCU logo (bl).JPG"/>
          <p:cNvPicPr>
            <a:picLocks noChangeAspect="1"/>
          </p:cNvPicPr>
          <p:nvPr/>
        </p:nvPicPr>
        <p:blipFill>
          <a:blip r:embed="rId2"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Threatened and Endangered Species</a:t>
            </a:r>
            <a:endParaRPr lang="en-US" dirty="0"/>
          </a:p>
        </p:txBody>
      </p:sp>
      <p:sp>
        <p:nvSpPr>
          <p:cNvPr id="3" name="Text Placeholder 2"/>
          <p:cNvSpPr>
            <a:spLocks noGrp="1"/>
          </p:cNvSpPr>
          <p:nvPr>
            <p:ph type="body" idx="1"/>
          </p:nvPr>
        </p:nvSpPr>
        <p:spPr>
          <a:xfrm>
            <a:off x="381000" y="1524000"/>
            <a:ext cx="7848600" cy="4038600"/>
          </a:xfrm>
        </p:spPr>
        <p:txBody>
          <a:bodyPr>
            <a:noAutofit/>
          </a:bodyPr>
          <a:lstStyle/>
          <a:p>
            <a:r>
              <a:rPr lang="en-US" dirty="0" smtClean="0"/>
              <a:t>What plants and animals do you know of that are threatened with extinction?</a:t>
            </a:r>
          </a:p>
          <a:p>
            <a:endParaRPr lang="en-US" dirty="0" smtClean="0"/>
          </a:p>
          <a:p>
            <a:endParaRPr lang="en-US" dirty="0" smtClean="0"/>
          </a:p>
          <a:p>
            <a:endParaRPr lang="en-US" dirty="0" smtClean="0"/>
          </a:p>
          <a:p>
            <a:r>
              <a:rPr lang="en-US" dirty="0" smtClean="0"/>
              <a:t>Why do species become endangered?</a:t>
            </a:r>
          </a:p>
          <a:p>
            <a:endParaRPr lang="en-US" dirty="0" smtClean="0"/>
          </a:p>
          <a:p>
            <a:endParaRPr lang="en-US" dirty="0"/>
          </a:p>
        </p:txBody>
      </p:sp>
      <p:pic>
        <p:nvPicPr>
          <p:cNvPr id="4" name="Picture 3" descr="FGCU logo (bl).JPG"/>
          <p:cNvPicPr>
            <a:picLocks noChangeAspect="1"/>
          </p:cNvPicPr>
          <p:nvPr/>
        </p:nvPicPr>
        <p:blipFill>
          <a:blip r:embed="rId2"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r>
              <a:rPr lang="en-US" dirty="0" smtClean="0"/>
              <a:t>The big 6 reasons that make some animals more prone to extinction than others:</a:t>
            </a:r>
            <a:endParaRPr lang="en-US" dirty="0"/>
          </a:p>
        </p:txBody>
      </p:sp>
      <p:sp>
        <p:nvSpPr>
          <p:cNvPr id="8" name="TextBox 7"/>
          <p:cNvSpPr txBox="1"/>
          <p:nvPr/>
        </p:nvSpPr>
        <p:spPr>
          <a:xfrm>
            <a:off x="381000" y="2209800"/>
            <a:ext cx="8305800" cy="3785652"/>
          </a:xfrm>
          <a:prstGeom prst="rect">
            <a:avLst/>
          </a:prstGeom>
          <a:noFill/>
        </p:spPr>
        <p:txBody>
          <a:bodyPr wrap="square" rtlCol="0">
            <a:spAutoFit/>
          </a:bodyPr>
          <a:lstStyle/>
          <a:p>
            <a:r>
              <a:rPr lang="en-US" sz="2000" dirty="0" smtClean="0"/>
              <a:t>1</a:t>
            </a:r>
            <a:r>
              <a:rPr lang="en-US" sz="2000" b="1" dirty="0" smtClean="0"/>
              <a:t>. migrate ... </a:t>
            </a:r>
            <a:r>
              <a:rPr lang="en-US" sz="2000" dirty="0" smtClean="0"/>
              <a:t>depend on several different habitat areas </a:t>
            </a:r>
          </a:p>
          <a:p>
            <a:r>
              <a:rPr lang="en-US" sz="2000" dirty="0" smtClean="0"/>
              <a:t>2. </a:t>
            </a:r>
            <a:r>
              <a:rPr lang="en-US" sz="2000" b="1" dirty="0" smtClean="0"/>
              <a:t>interfere in some way with people's activities ... </a:t>
            </a:r>
            <a:r>
              <a:rPr lang="en-US" sz="2000" dirty="0" smtClean="0"/>
              <a:t>kill livestock, eat or ruin</a:t>
            </a:r>
          </a:p>
          <a:p>
            <a:r>
              <a:rPr lang="en-US" sz="2000" dirty="0" smtClean="0"/>
              <a:t> inhabit lands humans want, or are collected by humans </a:t>
            </a:r>
          </a:p>
          <a:p>
            <a:pPr lvl="0"/>
            <a:r>
              <a:rPr lang="en-US" sz="2000" dirty="0" smtClean="0"/>
              <a:t>3. </a:t>
            </a:r>
            <a:r>
              <a:rPr lang="en-US" sz="2000" b="1" dirty="0" smtClean="0"/>
              <a:t>have very specific food or nesting requirements ... </a:t>
            </a:r>
            <a:r>
              <a:rPr lang="en-US" sz="2000" dirty="0" smtClean="0"/>
              <a:t>specialized</a:t>
            </a:r>
          </a:p>
          <a:p>
            <a:endParaRPr lang="en-US" sz="2000" dirty="0" smtClean="0"/>
          </a:p>
          <a:p>
            <a:pPr lvl="0"/>
            <a:r>
              <a:rPr lang="en-US" sz="2000" dirty="0" smtClean="0"/>
              <a:t>4. </a:t>
            </a:r>
            <a:r>
              <a:rPr lang="en-US" sz="2000" b="1" dirty="0" smtClean="0"/>
              <a:t>are very sensitive to changes ... </a:t>
            </a:r>
            <a:r>
              <a:rPr lang="en-US" sz="2000" dirty="0" smtClean="0"/>
              <a:t>sensitivity to chemical changes, competition from exotics</a:t>
            </a:r>
          </a:p>
          <a:p>
            <a:endParaRPr lang="en-US" sz="2000" dirty="0" smtClean="0"/>
          </a:p>
          <a:p>
            <a:pPr lvl="0"/>
            <a:r>
              <a:rPr lang="en-US" sz="2000" dirty="0" smtClean="0"/>
              <a:t>5. </a:t>
            </a:r>
            <a:r>
              <a:rPr lang="en-US" sz="2000" b="1" dirty="0" smtClean="0"/>
              <a:t>have small broods and long gestation periods ... </a:t>
            </a:r>
            <a:r>
              <a:rPr lang="en-US" sz="2000" dirty="0" smtClean="0"/>
              <a:t>high birth rates equal more opportunity to acclimate or adapt</a:t>
            </a:r>
          </a:p>
          <a:p>
            <a:endParaRPr lang="en-US" sz="2000" dirty="0" smtClean="0"/>
          </a:p>
          <a:p>
            <a:pPr lvl="0"/>
            <a:r>
              <a:rPr lang="en-US" sz="2000" dirty="0" smtClean="0"/>
              <a:t>6.  </a:t>
            </a:r>
            <a:r>
              <a:rPr lang="en-US" sz="2000" b="1" dirty="0" smtClean="0"/>
              <a:t>are naturally rare ... or have a limited range</a:t>
            </a:r>
          </a:p>
        </p:txBody>
      </p:sp>
      <p:pic>
        <p:nvPicPr>
          <p:cNvPr id="4" name="Picture 3" descr="LearnandServe 080807 053.jpg"/>
          <p:cNvPicPr>
            <a:picLocks noChangeAspect="1"/>
          </p:cNvPicPr>
          <p:nvPr/>
        </p:nvPicPr>
        <p:blipFill>
          <a:blip r:embed="rId2" cstate="print"/>
          <a:stretch>
            <a:fillRect/>
          </a:stretch>
        </p:blipFill>
        <p:spPr>
          <a:xfrm>
            <a:off x="6858000" y="1752600"/>
            <a:ext cx="1257300" cy="838200"/>
          </a:xfrm>
          <a:prstGeom prst="rect">
            <a:avLst/>
          </a:prstGeom>
        </p:spPr>
      </p:pic>
      <p:pic>
        <p:nvPicPr>
          <p:cNvPr id="5" name="Picture 4" descr="FGCU logo (bl).JPG"/>
          <p:cNvPicPr>
            <a:picLocks noChangeAspect="1"/>
          </p:cNvPicPr>
          <p:nvPr/>
        </p:nvPicPr>
        <p:blipFill>
          <a:blip r:embed="rId3"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20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20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20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fade">
                                      <p:cBhvr>
                                        <p:cTn id="37" dur="2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2239962"/>
          </a:xfrm>
        </p:spPr>
        <p:txBody>
          <a:bodyPr>
            <a:normAutofit fontScale="90000"/>
          </a:bodyPr>
          <a:lstStyle/>
          <a:p>
            <a:r>
              <a:rPr lang="en-US" dirty="0" smtClean="0"/>
              <a:t>Scientific Names- </a:t>
            </a:r>
            <a:br>
              <a:rPr lang="en-US" dirty="0" smtClean="0"/>
            </a:br>
            <a:r>
              <a:rPr lang="en-US" dirty="0" smtClean="0"/>
              <a:t>or how to look smart when writing about organisms</a:t>
            </a:r>
            <a:endParaRPr lang="en-US" dirty="0"/>
          </a:p>
        </p:txBody>
      </p:sp>
      <p:sp>
        <p:nvSpPr>
          <p:cNvPr id="4" name="TextBox 3"/>
          <p:cNvSpPr txBox="1"/>
          <p:nvPr/>
        </p:nvSpPr>
        <p:spPr>
          <a:xfrm>
            <a:off x="1066800" y="2667000"/>
            <a:ext cx="7010400" cy="2954655"/>
          </a:xfrm>
          <a:prstGeom prst="rect">
            <a:avLst/>
          </a:prstGeom>
          <a:noFill/>
        </p:spPr>
        <p:txBody>
          <a:bodyPr wrap="square" rtlCol="0">
            <a:spAutoFit/>
          </a:bodyPr>
          <a:lstStyle/>
          <a:p>
            <a:pPr marL="342900" indent="-342900">
              <a:buFont typeface="+mj-lt"/>
              <a:buAutoNum type="arabicPeriod"/>
            </a:pPr>
            <a:r>
              <a:rPr lang="en-US" sz="2400" u="sng" dirty="0" smtClean="0"/>
              <a:t>Genus species </a:t>
            </a:r>
            <a:r>
              <a:rPr lang="en-US" sz="2400" dirty="0" smtClean="0"/>
              <a:t>(always italicized or underlined)</a:t>
            </a:r>
          </a:p>
          <a:p>
            <a:pPr marL="342900" indent="-342900">
              <a:buFont typeface="+mj-lt"/>
              <a:buAutoNum type="arabicPeriod"/>
            </a:pPr>
            <a:r>
              <a:rPr lang="en-US" sz="2400" i="1" dirty="0" smtClean="0">
                <a:solidFill>
                  <a:srgbClr val="FF0000"/>
                </a:solidFill>
              </a:rPr>
              <a:t>G</a:t>
            </a:r>
            <a:r>
              <a:rPr lang="en-US" sz="2400" i="1" dirty="0" smtClean="0"/>
              <a:t>enus</a:t>
            </a:r>
            <a:r>
              <a:rPr lang="en-US" sz="2400" dirty="0" smtClean="0"/>
              <a:t> has a capital letter</a:t>
            </a:r>
          </a:p>
          <a:p>
            <a:pPr marL="342900" indent="-342900">
              <a:buFont typeface="+mj-lt"/>
              <a:buAutoNum type="arabicPeriod"/>
            </a:pPr>
            <a:r>
              <a:rPr lang="en-US" sz="2400" u="sng" dirty="0" smtClean="0">
                <a:solidFill>
                  <a:srgbClr val="FF0000"/>
                </a:solidFill>
              </a:rPr>
              <a:t>s</a:t>
            </a:r>
            <a:r>
              <a:rPr lang="en-US" sz="2400" u="sng" dirty="0" smtClean="0"/>
              <a:t>pecies</a:t>
            </a:r>
            <a:r>
              <a:rPr lang="en-US" sz="2400" dirty="0" smtClean="0"/>
              <a:t> is always lower case</a:t>
            </a:r>
          </a:p>
          <a:p>
            <a:endParaRPr lang="en-US" sz="2400" dirty="0" smtClean="0"/>
          </a:p>
          <a:p>
            <a:r>
              <a:rPr lang="en-US" sz="2400" i="1" dirty="0" err="1" smtClean="0"/>
              <a:t>Gopherus</a:t>
            </a:r>
            <a:r>
              <a:rPr lang="en-US" sz="2400" i="1" dirty="0" smtClean="0"/>
              <a:t> </a:t>
            </a:r>
            <a:r>
              <a:rPr lang="en-US" sz="2400" i="1" dirty="0" err="1" smtClean="0"/>
              <a:t>polyphemus</a:t>
            </a:r>
            <a:r>
              <a:rPr lang="en-US" sz="2400" i="1" dirty="0" smtClean="0"/>
              <a:t> or </a:t>
            </a:r>
            <a:r>
              <a:rPr lang="en-US" sz="2400" u="sng" dirty="0" err="1" smtClean="0"/>
              <a:t>Gopherus</a:t>
            </a:r>
            <a:r>
              <a:rPr lang="en-US" sz="2400" u="sng" dirty="0" smtClean="0"/>
              <a:t> </a:t>
            </a:r>
            <a:r>
              <a:rPr lang="en-US" sz="2400" u="sng" dirty="0" err="1" smtClean="0"/>
              <a:t>polyphemus</a:t>
            </a:r>
            <a:endParaRPr lang="en-US" sz="2400" u="sng" dirty="0" smtClean="0"/>
          </a:p>
          <a:p>
            <a:r>
              <a:rPr lang="en-US" sz="2400" dirty="0" smtClean="0"/>
              <a:t>Are both correct ways to ‘scientifically” describe the gopher tortoises!</a:t>
            </a:r>
          </a:p>
          <a:p>
            <a:endParaRPr lang="en-US" dirty="0"/>
          </a:p>
        </p:txBody>
      </p:sp>
      <p:pic>
        <p:nvPicPr>
          <p:cNvPr id="5" name="Picture 4" descr="FGCU logo (bl).JPG"/>
          <p:cNvPicPr>
            <a:picLocks noChangeAspect="1"/>
          </p:cNvPicPr>
          <p:nvPr/>
        </p:nvPicPr>
        <p:blipFill>
          <a:blip r:embed="rId2" cstate="print"/>
          <a:stretch>
            <a:fillRect/>
          </a:stretch>
        </p:blipFill>
        <p:spPr>
          <a:xfrm>
            <a:off x="7999228" y="5715000"/>
            <a:ext cx="876548" cy="8778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2438400" cy="819912"/>
          </a:xfrm>
        </p:spPr>
        <p:txBody>
          <a:bodyPr/>
          <a:lstStyle/>
          <a:p>
            <a:r>
              <a:rPr lang="en-US" dirty="0" smtClean="0"/>
              <a:t>Biomes</a:t>
            </a:r>
            <a:endParaRPr lang="en-US" dirty="0"/>
          </a:p>
        </p:txBody>
      </p:sp>
      <p:pic>
        <p:nvPicPr>
          <p:cNvPr id="4" name="Content Placeholder 3" descr="BiomeMap.gif"/>
          <p:cNvPicPr>
            <a:picLocks noGrp="1" noChangeAspect="1"/>
          </p:cNvPicPr>
          <p:nvPr>
            <p:ph idx="1"/>
          </p:nvPr>
        </p:nvPicPr>
        <p:blipFill>
          <a:blip r:embed="rId2"/>
          <a:stretch>
            <a:fillRect/>
          </a:stretch>
        </p:blipFill>
        <p:spPr>
          <a:xfrm>
            <a:off x="609600" y="914400"/>
            <a:ext cx="7898155" cy="566448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Ecosystem type- </a:t>
            </a:r>
            <a:r>
              <a:rPr lang="en-US" sz="2000" dirty="0" smtClean="0"/>
              <a:t>Subtropical climate refers to zones in a range of latitudes between 30/40° and 45°. The hot season duration is longer, while the cold season is milder and rainy. A sub-type is the Mediterranean climate. </a:t>
            </a:r>
            <a:endParaRPr lang="en-US" sz="2000" dirty="0"/>
          </a:p>
        </p:txBody>
      </p:sp>
      <p:pic>
        <p:nvPicPr>
          <p:cNvPr id="4" name="Content Placeholder 3" descr="subtropical-climate-map.jpg"/>
          <p:cNvPicPr>
            <a:picLocks noGrp="1" noChangeAspect="1"/>
          </p:cNvPicPr>
          <p:nvPr>
            <p:ph idx="1"/>
          </p:nvPr>
        </p:nvPicPr>
        <p:blipFill>
          <a:blip r:embed="rId2"/>
          <a:stretch>
            <a:fillRect/>
          </a:stretch>
        </p:blipFill>
        <p:spPr>
          <a:xfrm>
            <a:off x="335437" y="2057400"/>
            <a:ext cx="8723004" cy="42672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394</TotalTime>
  <Words>769</Words>
  <Application>Microsoft Office PowerPoint</Application>
  <PresentationFormat>On-screen Show (4:3)</PresentationFormat>
  <Paragraphs>113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Flow</vt:lpstr>
      <vt:lpstr>    Gopher the Cache!  2008-2009  </vt:lpstr>
      <vt:lpstr>    Gopher the Cache!  2008-2009  </vt:lpstr>
      <vt:lpstr>Afternoon Session (12:30-3:30) </vt:lpstr>
      <vt:lpstr>Walkabout </vt:lpstr>
      <vt:lpstr>Threatened and Endangered Species</vt:lpstr>
      <vt:lpstr>The big 6 reasons that make some animals more prone to extinction than others:</vt:lpstr>
      <vt:lpstr>Scientific Names-  or how to look smart when writing about organisms</vt:lpstr>
      <vt:lpstr>Biomes</vt:lpstr>
      <vt:lpstr>Ecosystem type- Subtropical climate refers to zones in a range of latitudes between 30/40° and 45°. The hot season duration is longer, while the cold season is milder and rainy. A sub-type is the Mediterranean climate. </vt:lpstr>
      <vt:lpstr>Commensals</vt:lpstr>
      <vt:lpstr>Do plants take in “air pollution”?</vt:lpstr>
      <vt:lpstr>Upland habitats</vt:lpstr>
      <vt:lpstr>Gopher tortoises favorite foods available in SW Florida- they will try anything at least once!</vt:lpstr>
      <vt:lpstr>Slide 14</vt:lpstr>
      <vt:lpstr>Sedges </vt:lpstr>
      <vt:lpstr>Periwinkle</vt:lpstr>
      <vt:lpstr>Sunshine mimosa</vt:lpstr>
      <vt:lpstr>Beautyberry</vt:lpstr>
      <vt:lpstr>Lantana</vt:lpstr>
      <vt:lpstr>Porterweed</vt:lpstr>
      <vt:lpstr>Digital libraries commercial </vt:lpstr>
      <vt:lpstr>Yellow Fever Creek Preserve </vt:lpstr>
      <vt:lpstr>FLUCCS- habitat types-  use these data and the records in Plan to locate where the tortoises are at YFCP and help determine where we’ll do the forage surveys</vt:lpstr>
      <vt:lpstr>NSDL --science literacy maps</vt:lpstr>
      <vt:lpstr>Slide 25</vt:lpstr>
      <vt:lpstr>Slide 26</vt:lpstr>
      <vt:lpstr>Slide 27</vt:lpstr>
      <vt:lpstr>Slide 28</vt:lpstr>
      <vt:lpstr>Slide 29</vt:lpstr>
      <vt:lpstr>Slide 30</vt:lpstr>
      <vt:lpstr>Forage survey techniques</vt:lpstr>
    </vt:vector>
  </TitlesOfParts>
  <Company>Florida Gulf Coast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Gopher the Cache!  2008-2009    </dc:title>
  <dc:creator>ndemers</dc:creator>
  <cp:lastModifiedBy>ndemers</cp:lastModifiedBy>
  <cp:revision>34</cp:revision>
  <dcterms:created xsi:type="dcterms:W3CDTF">2008-08-06T17:42:31Z</dcterms:created>
  <dcterms:modified xsi:type="dcterms:W3CDTF">2008-08-14T14:40:11Z</dcterms:modified>
</cp:coreProperties>
</file>